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2" r:id="rId2"/>
    <p:sldId id="269" r:id="rId3"/>
    <p:sldId id="268" r:id="rId4"/>
    <p:sldId id="271" r:id="rId5"/>
    <p:sldId id="265" r:id="rId6"/>
    <p:sldId id="264" r:id="rId7"/>
    <p:sldId id="274" r:id="rId8"/>
    <p:sldId id="273" r:id="rId9"/>
    <p:sldId id="261" r:id="rId10"/>
    <p:sldId id="259" r:id="rId11"/>
    <p:sldId id="276" r:id="rId12"/>
    <p:sldId id="277" r:id="rId13"/>
    <p:sldId id="279" r:id="rId14"/>
    <p:sldId id="282" r:id="rId15"/>
    <p:sldId id="281" r:id="rId16"/>
    <p:sldId id="275" r:id="rId17"/>
    <p:sldId id="270" r:id="rId18"/>
    <p:sldId id="278" r:id="rId19"/>
    <p:sldId id="290" r:id="rId20"/>
    <p:sldId id="266" r:id="rId21"/>
    <p:sldId id="25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BDCF56-A312-4447-BE19-3E030E0BF012}">
          <p14:sldIdLst>
            <p14:sldId id="272"/>
          </p14:sldIdLst>
        </p14:section>
        <p14:section name="Introduction" id="{B3915048-F256-4CB8-B863-461996F8D6EA}">
          <p14:sldIdLst>
            <p14:sldId id="269"/>
            <p14:sldId id="268"/>
            <p14:sldId id="271"/>
            <p14:sldId id="265"/>
          </p14:sldIdLst>
        </p14:section>
        <p14:section name="Sylvester et al., 2018" id="{2A31C74C-5018-46DC-8D04-8E8E3335C30A}">
          <p14:sldIdLst>
            <p14:sldId id="264"/>
            <p14:sldId id="274"/>
            <p14:sldId id="273"/>
            <p14:sldId id="261"/>
            <p14:sldId id="259"/>
            <p14:sldId id="276"/>
            <p14:sldId id="277"/>
            <p14:sldId id="279"/>
          </p14:sldIdLst>
        </p14:section>
        <p14:section name="Discussion and analysis" id="{2F4946E4-94CA-45C7-9383-4ED37598A9CC}">
          <p14:sldIdLst>
            <p14:sldId id="282"/>
            <p14:sldId id="281"/>
            <p14:sldId id="275"/>
          </p14:sldIdLst>
        </p14:section>
        <p14:section name="Extensions" id="{5C12672A-4440-4CF9-BCE0-D7B7836ACFDF}">
          <p14:sldIdLst>
            <p14:sldId id="270"/>
            <p14:sldId id="278"/>
            <p14:sldId id="290"/>
          </p14:sldIdLst>
        </p14:section>
        <p14:section name="Final remarks" id="{1B7ED26B-6335-4D1A-B535-B689517617C7}">
          <p14:sldIdLst>
            <p14:sldId id="266"/>
            <p14:sldId id="25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89" autoAdjust="0"/>
  </p:normalViewPr>
  <p:slideViewPr>
    <p:cSldViewPr snapToGrid="0">
      <p:cViewPr varScale="1">
        <p:scale>
          <a:sx n="84" d="100"/>
          <a:sy n="84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D25AF-9031-4B14-9901-F4DB7258F4CF}" type="doc">
      <dgm:prSet loTypeId="urn:microsoft.com/office/officeart/2005/8/layout/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777D7FD-527A-4299-9C19-D1832BC6FE26}">
      <dgm:prSet phldrT="[Text]" custT="1"/>
      <dgm:spPr/>
      <dgm:t>
        <a:bodyPr/>
        <a:lstStyle/>
        <a:p>
          <a:r>
            <a:rPr lang="en-US" sz="1800"/>
            <a:t>Define parameters</a:t>
          </a:r>
        </a:p>
      </dgm:t>
    </dgm:pt>
    <dgm:pt modelId="{2E960E50-7CF3-4393-B83E-354809421B9C}" type="parTrans" cxnId="{53F036A1-8AF6-41E9-99C2-C979DC377337}">
      <dgm:prSet/>
      <dgm:spPr/>
      <dgm:t>
        <a:bodyPr/>
        <a:lstStyle/>
        <a:p>
          <a:endParaRPr lang="en-US" sz="2800"/>
        </a:p>
      </dgm:t>
    </dgm:pt>
    <dgm:pt modelId="{AD0B43F0-AAF8-4D6A-8860-9F60F6DCBCEA}" type="sibTrans" cxnId="{53F036A1-8AF6-41E9-99C2-C979DC377337}">
      <dgm:prSet/>
      <dgm:spPr/>
      <dgm:t>
        <a:bodyPr/>
        <a:lstStyle/>
        <a:p>
          <a:endParaRPr lang="en-US" sz="2800"/>
        </a:p>
      </dgm:t>
    </dgm:pt>
    <dgm:pt modelId="{ACDA6CC3-59C6-4C86-92E2-3605ABE48DAC}">
      <dgm:prSet phldrT="[Text]" custT="1"/>
      <dgm:spPr/>
      <dgm:t>
        <a:bodyPr/>
        <a:lstStyle/>
        <a:p>
          <a:r>
            <a:rPr lang="en-US" sz="1800"/>
            <a:t>Initialize centerline with small noise (uniform) and padding at edges</a:t>
          </a:r>
        </a:p>
      </dgm:t>
    </dgm:pt>
    <dgm:pt modelId="{7AF4AD34-21CD-4BDC-AA4F-72D79D0158E7}" type="parTrans" cxnId="{148FB0E5-98A3-442E-A7C9-F020AB67592E}">
      <dgm:prSet/>
      <dgm:spPr/>
      <dgm:t>
        <a:bodyPr/>
        <a:lstStyle/>
        <a:p>
          <a:endParaRPr lang="en-US" sz="2800"/>
        </a:p>
      </dgm:t>
    </dgm:pt>
    <dgm:pt modelId="{0DDFA5CA-7EF6-4881-880E-B4AE8038E9F3}" type="sibTrans" cxnId="{148FB0E5-98A3-442E-A7C9-F020AB67592E}">
      <dgm:prSet/>
      <dgm:spPr/>
      <dgm:t>
        <a:bodyPr/>
        <a:lstStyle/>
        <a:p>
          <a:endParaRPr lang="en-US" sz="2800"/>
        </a:p>
      </dgm:t>
    </dgm:pt>
    <dgm:pt modelId="{59FAADFF-194B-4C7D-913A-287CC030788D}">
      <dgm:prSet phldrT="[Text]" custT="1"/>
      <dgm:spPr/>
      <dgm:t>
        <a:bodyPr/>
        <a:lstStyle/>
        <a:p>
          <a:r>
            <a:rPr lang="en-US" sz="1800"/>
            <a:t>Compute curvature </a:t>
          </a:r>
          <a:r>
            <a:rPr lang="en-US" sz="1800">
              <a:solidFill>
                <a:srgbClr val="FF0000"/>
              </a:solidFill>
            </a:rPr>
            <a:t>and</a:t>
          </a:r>
          <a:r>
            <a:rPr lang="en-US" sz="1800"/>
            <a:t> </a:t>
          </a:r>
          <a:r>
            <a:rPr lang="en-US" sz="1800">
              <a:solidFill>
                <a:srgbClr val="FF0000"/>
              </a:solidFill>
            </a:rPr>
            <a:t>smooth it</a:t>
          </a:r>
        </a:p>
      </dgm:t>
    </dgm:pt>
    <dgm:pt modelId="{3C764567-4019-4811-BC8F-62FAA21ED0D1}" type="parTrans" cxnId="{80AEF283-60AE-40FF-A3CB-2E4DA914CF2E}">
      <dgm:prSet/>
      <dgm:spPr/>
      <dgm:t>
        <a:bodyPr/>
        <a:lstStyle/>
        <a:p>
          <a:endParaRPr lang="en-US" sz="2800"/>
        </a:p>
      </dgm:t>
    </dgm:pt>
    <dgm:pt modelId="{40B59EAB-1A26-42D1-A9BE-EE72576E4B37}" type="sibTrans" cxnId="{80AEF283-60AE-40FF-A3CB-2E4DA914CF2E}">
      <dgm:prSet/>
      <dgm:spPr/>
      <dgm:t>
        <a:bodyPr/>
        <a:lstStyle/>
        <a:p>
          <a:endParaRPr lang="en-US" sz="2800"/>
        </a:p>
      </dgm:t>
    </dgm:pt>
    <dgm:pt modelId="{FBABD9C2-9B6A-47AE-BB46-E0E265848C44}">
      <dgm:prSet phldrT="[Text]" custT="1"/>
      <dgm:spPr/>
      <dgm:t>
        <a:bodyPr/>
        <a:lstStyle/>
        <a:p>
          <a:r>
            <a:rPr lang="en-US" sz="1800"/>
            <a:t>Compute nominal migration rate</a:t>
          </a:r>
        </a:p>
      </dgm:t>
    </dgm:pt>
    <dgm:pt modelId="{DABC0153-FF4F-4E82-A502-44D56769CF12}" type="parTrans" cxnId="{D9946EA4-919D-483C-B7E2-228DAEF85A60}">
      <dgm:prSet/>
      <dgm:spPr/>
      <dgm:t>
        <a:bodyPr/>
        <a:lstStyle/>
        <a:p>
          <a:endParaRPr lang="en-US" sz="2800"/>
        </a:p>
      </dgm:t>
    </dgm:pt>
    <dgm:pt modelId="{6B12C664-3822-41D9-B157-4D9FFA1CCB7D}" type="sibTrans" cxnId="{D9946EA4-919D-483C-B7E2-228DAEF85A60}">
      <dgm:prSet/>
      <dgm:spPr/>
      <dgm:t>
        <a:bodyPr/>
        <a:lstStyle/>
        <a:p>
          <a:endParaRPr lang="en-US" sz="2800"/>
        </a:p>
      </dgm:t>
    </dgm:pt>
    <dgm:pt modelId="{F73E78E6-386C-4AFB-BF07-B50EAD789AE0}">
      <dgm:prSet phldrT="[Text]" custT="1"/>
      <dgm:spPr/>
      <dgm:t>
        <a:bodyPr/>
        <a:lstStyle/>
        <a:p>
          <a:r>
            <a:rPr lang="en-US" sz="1800"/>
            <a:t>Compute adjusted migration rate</a:t>
          </a:r>
        </a:p>
      </dgm:t>
    </dgm:pt>
    <dgm:pt modelId="{385C54F5-F9D8-4EEF-82D4-2AF2784037BE}" type="parTrans" cxnId="{3F267147-6D92-4A27-B398-34D8219D6CCC}">
      <dgm:prSet/>
      <dgm:spPr/>
      <dgm:t>
        <a:bodyPr/>
        <a:lstStyle/>
        <a:p>
          <a:endParaRPr lang="en-US" sz="2800"/>
        </a:p>
      </dgm:t>
    </dgm:pt>
    <dgm:pt modelId="{0A648495-1464-45AF-A29A-96ABCD9A5A8B}" type="sibTrans" cxnId="{3F267147-6D92-4A27-B398-34D8219D6CCC}">
      <dgm:prSet/>
      <dgm:spPr/>
      <dgm:t>
        <a:bodyPr/>
        <a:lstStyle/>
        <a:p>
          <a:endParaRPr lang="en-US" sz="2800"/>
        </a:p>
      </dgm:t>
    </dgm:pt>
    <dgm:pt modelId="{4F8D7017-42FD-4E56-A6FB-F239A9D4FD49}">
      <dgm:prSet phldrT="[Text]" custT="1"/>
      <dgm:spPr/>
      <dgm:t>
        <a:bodyPr/>
        <a:lstStyle/>
        <a:p>
          <a:r>
            <a:rPr lang="en-US" sz="1800"/>
            <a:t>Migrate centerline, do not migrate edge padding</a:t>
          </a:r>
        </a:p>
      </dgm:t>
    </dgm:pt>
    <dgm:pt modelId="{79C870FE-ABE1-4B83-8970-C8B640BF00C4}" type="parTrans" cxnId="{702D3575-216F-400F-8C2D-5731638889A1}">
      <dgm:prSet/>
      <dgm:spPr/>
      <dgm:t>
        <a:bodyPr/>
        <a:lstStyle/>
        <a:p>
          <a:endParaRPr lang="en-US" sz="2800"/>
        </a:p>
      </dgm:t>
    </dgm:pt>
    <dgm:pt modelId="{88480FFE-9720-495F-8C64-D40CB129106A}" type="sibTrans" cxnId="{702D3575-216F-400F-8C2D-5731638889A1}">
      <dgm:prSet/>
      <dgm:spPr/>
      <dgm:t>
        <a:bodyPr/>
        <a:lstStyle/>
        <a:p>
          <a:endParaRPr lang="en-US" sz="2800"/>
        </a:p>
      </dgm:t>
    </dgm:pt>
    <dgm:pt modelId="{04387A37-A28A-4419-9605-A32CFD8ACCF6}">
      <dgm:prSet phldrT="[Text]" custT="1"/>
      <dgm:spPr/>
      <dgm:t>
        <a:bodyPr/>
        <a:lstStyle/>
        <a:p>
          <a:r>
            <a:rPr lang="en-US" sz="1800"/>
            <a:t>Resample using cubic b-spline</a:t>
          </a:r>
        </a:p>
      </dgm:t>
    </dgm:pt>
    <dgm:pt modelId="{6D642A3E-7918-4C69-A6DE-7D57F7138C60}" type="parTrans" cxnId="{47DB5FF5-4196-4166-ADF4-3BCC94712FB8}">
      <dgm:prSet/>
      <dgm:spPr/>
      <dgm:t>
        <a:bodyPr/>
        <a:lstStyle/>
        <a:p>
          <a:endParaRPr lang="en-US" sz="2800"/>
        </a:p>
      </dgm:t>
    </dgm:pt>
    <dgm:pt modelId="{AF4BCF19-8359-44E2-8BE1-7FE62FD4AB44}" type="sibTrans" cxnId="{47DB5FF5-4196-4166-ADF4-3BCC94712FB8}">
      <dgm:prSet/>
      <dgm:spPr/>
      <dgm:t>
        <a:bodyPr/>
        <a:lstStyle/>
        <a:p>
          <a:endParaRPr lang="en-US" sz="2800"/>
        </a:p>
      </dgm:t>
    </dgm:pt>
    <dgm:pt modelId="{8698CE9D-16C2-43EC-88B4-3C1BA53C5309}">
      <dgm:prSet phldrT="[Text]" custT="1"/>
      <dgm:spPr/>
      <dgm:t>
        <a:bodyPr/>
        <a:lstStyle/>
        <a:p>
          <a:r>
            <a:rPr lang="en-US" sz="1800"/>
            <a:t>Save centerline</a:t>
          </a:r>
        </a:p>
      </dgm:t>
    </dgm:pt>
    <dgm:pt modelId="{03C3EB6B-A161-4BD0-AC4C-6DA8ADB873E2}" type="parTrans" cxnId="{B2B81E8B-7F4B-40F2-8B51-6FA1F662D835}">
      <dgm:prSet/>
      <dgm:spPr/>
      <dgm:t>
        <a:bodyPr/>
        <a:lstStyle/>
        <a:p>
          <a:endParaRPr lang="en-US" sz="2800"/>
        </a:p>
      </dgm:t>
    </dgm:pt>
    <dgm:pt modelId="{D87C4723-2C37-4E4E-B620-E840FCC5A86F}" type="sibTrans" cxnId="{B2B81E8B-7F4B-40F2-8B51-6FA1F662D835}">
      <dgm:prSet/>
      <dgm:spPr/>
      <dgm:t>
        <a:bodyPr/>
        <a:lstStyle/>
        <a:p>
          <a:endParaRPr lang="en-US" sz="2800"/>
        </a:p>
      </dgm:t>
    </dgm:pt>
    <dgm:pt modelId="{A10E151A-052E-4A8F-B184-719073D81AFD}" type="pres">
      <dgm:prSet presAssocID="{B1AD25AF-9031-4B14-9901-F4DB7258F4CF}" presName="Name0" presStyleCnt="0">
        <dgm:presLayoutVars>
          <dgm:dir/>
          <dgm:animLvl val="lvl"/>
          <dgm:resizeHandles val="exact"/>
        </dgm:presLayoutVars>
      </dgm:prSet>
      <dgm:spPr/>
    </dgm:pt>
    <dgm:pt modelId="{A4776C92-E7A4-4109-9A89-55FE5475BF33}" type="pres">
      <dgm:prSet presAssocID="{8698CE9D-16C2-43EC-88B4-3C1BA53C5309}" presName="boxAndChildren" presStyleCnt="0"/>
      <dgm:spPr/>
    </dgm:pt>
    <dgm:pt modelId="{94C6A025-6AF7-4DD2-9029-CF50D6F85AC1}" type="pres">
      <dgm:prSet presAssocID="{8698CE9D-16C2-43EC-88B4-3C1BA53C5309}" presName="parentTextBox" presStyleLbl="node1" presStyleIdx="0" presStyleCnt="8"/>
      <dgm:spPr/>
    </dgm:pt>
    <dgm:pt modelId="{B730443E-CF10-48A8-BE88-DD29865BC9D2}" type="pres">
      <dgm:prSet presAssocID="{AF4BCF19-8359-44E2-8BE1-7FE62FD4AB44}" presName="sp" presStyleCnt="0"/>
      <dgm:spPr/>
    </dgm:pt>
    <dgm:pt modelId="{2C91B102-2CAE-4B46-9EBB-0EAC67513417}" type="pres">
      <dgm:prSet presAssocID="{04387A37-A28A-4419-9605-A32CFD8ACCF6}" presName="arrowAndChildren" presStyleCnt="0"/>
      <dgm:spPr/>
    </dgm:pt>
    <dgm:pt modelId="{0B212492-CDBE-4F2A-B740-DE2447BD5447}" type="pres">
      <dgm:prSet presAssocID="{04387A37-A28A-4419-9605-A32CFD8ACCF6}" presName="parentTextArrow" presStyleLbl="node1" presStyleIdx="1" presStyleCnt="8"/>
      <dgm:spPr/>
    </dgm:pt>
    <dgm:pt modelId="{C4541340-40D0-480D-9A9B-CFEEC1012BF1}" type="pres">
      <dgm:prSet presAssocID="{88480FFE-9720-495F-8C64-D40CB129106A}" presName="sp" presStyleCnt="0"/>
      <dgm:spPr/>
    </dgm:pt>
    <dgm:pt modelId="{BF77C78B-3A01-439D-998C-6C322CFDB2EB}" type="pres">
      <dgm:prSet presAssocID="{4F8D7017-42FD-4E56-A6FB-F239A9D4FD49}" presName="arrowAndChildren" presStyleCnt="0"/>
      <dgm:spPr/>
    </dgm:pt>
    <dgm:pt modelId="{7815DE5B-8D66-4561-B611-8F3B03B39EEE}" type="pres">
      <dgm:prSet presAssocID="{4F8D7017-42FD-4E56-A6FB-F239A9D4FD49}" presName="parentTextArrow" presStyleLbl="node1" presStyleIdx="2" presStyleCnt="8"/>
      <dgm:spPr/>
    </dgm:pt>
    <dgm:pt modelId="{B82CF048-01AE-4737-B842-6713461EA5CA}" type="pres">
      <dgm:prSet presAssocID="{0A648495-1464-45AF-A29A-96ABCD9A5A8B}" presName="sp" presStyleCnt="0"/>
      <dgm:spPr/>
    </dgm:pt>
    <dgm:pt modelId="{B46086AA-67D2-4440-80AC-8DD9EBD7AB0B}" type="pres">
      <dgm:prSet presAssocID="{F73E78E6-386C-4AFB-BF07-B50EAD789AE0}" presName="arrowAndChildren" presStyleCnt="0"/>
      <dgm:spPr/>
    </dgm:pt>
    <dgm:pt modelId="{FB57737E-81BD-44D8-A1CA-A6D522269946}" type="pres">
      <dgm:prSet presAssocID="{F73E78E6-386C-4AFB-BF07-B50EAD789AE0}" presName="parentTextArrow" presStyleLbl="node1" presStyleIdx="3" presStyleCnt="8"/>
      <dgm:spPr/>
    </dgm:pt>
    <dgm:pt modelId="{AB364644-9289-4ECE-AB55-183264CE98AF}" type="pres">
      <dgm:prSet presAssocID="{6B12C664-3822-41D9-B157-4D9FFA1CCB7D}" presName="sp" presStyleCnt="0"/>
      <dgm:spPr/>
    </dgm:pt>
    <dgm:pt modelId="{C03BD102-6E63-4AF3-A2D1-2A33F7482BD4}" type="pres">
      <dgm:prSet presAssocID="{FBABD9C2-9B6A-47AE-BB46-E0E265848C44}" presName="arrowAndChildren" presStyleCnt="0"/>
      <dgm:spPr/>
    </dgm:pt>
    <dgm:pt modelId="{6CF16275-FDC3-4C73-9AF9-79473814EBEA}" type="pres">
      <dgm:prSet presAssocID="{FBABD9C2-9B6A-47AE-BB46-E0E265848C44}" presName="parentTextArrow" presStyleLbl="node1" presStyleIdx="4" presStyleCnt="8"/>
      <dgm:spPr/>
    </dgm:pt>
    <dgm:pt modelId="{4E6829F6-959E-4979-904D-A54DB3A66E51}" type="pres">
      <dgm:prSet presAssocID="{40B59EAB-1A26-42D1-A9BE-EE72576E4B37}" presName="sp" presStyleCnt="0"/>
      <dgm:spPr/>
    </dgm:pt>
    <dgm:pt modelId="{C849CFFB-376F-4850-834D-9A20B16B59CB}" type="pres">
      <dgm:prSet presAssocID="{59FAADFF-194B-4C7D-913A-287CC030788D}" presName="arrowAndChildren" presStyleCnt="0"/>
      <dgm:spPr/>
    </dgm:pt>
    <dgm:pt modelId="{FC246A0F-5710-4568-A42D-952082020F00}" type="pres">
      <dgm:prSet presAssocID="{59FAADFF-194B-4C7D-913A-287CC030788D}" presName="parentTextArrow" presStyleLbl="node1" presStyleIdx="5" presStyleCnt="8"/>
      <dgm:spPr/>
    </dgm:pt>
    <dgm:pt modelId="{2D14F4D2-7BA1-40B4-A885-E5BB500E8B89}" type="pres">
      <dgm:prSet presAssocID="{0DDFA5CA-7EF6-4881-880E-B4AE8038E9F3}" presName="sp" presStyleCnt="0"/>
      <dgm:spPr/>
    </dgm:pt>
    <dgm:pt modelId="{9A23F24F-EF3B-4B36-86EC-53D581ECEF57}" type="pres">
      <dgm:prSet presAssocID="{ACDA6CC3-59C6-4C86-92E2-3605ABE48DAC}" presName="arrowAndChildren" presStyleCnt="0"/>
      <dgm:spPr/>
    </dgm:pt>
    <dgm:pt modelId="{1EF6EACB-1587-43F3-815B-7D2923F60AFF}" type="pres">
      <dgm:prSet presAssocID="{ACDA6CC3-59C6-4C86-92E2-3605ABE48DAC}" presName="parentTextArrow" presStyleLbl="node1" presStyleIdx="6" presStyleCnt="8"/>
      <dgm:spPr/>
    </dgm:pt>
    <dgm:pt modelId="{E109CDB6-48A1-4F32-A4B3-21CCC1AA945D}" type="pres">
      <dgm:prSet presAssocID="{AD0B43F0-AAF8-4D6A-8860-9F60F6DCBCEA}" presName="sp" presStyleCnt="0"/>
      <dgm:spPr/>
    </dgm:pt>
    <dgm:pt modelId="{54E898D6-DFF9-4935-8E31-7F8DDC1A4A6A}" type="pres">
      <dgm:prSet presAssocID="{6777D7FD-527A-4299-9C19-D1832BC6FE26}" presName="arrowAndChildren" presStyleCnt="0"/>
      <dgm:spPr/>
    </dgm:pt>
    <dgm:pt modelId="{3C4B8573-BE8A-4408-B1D6-62771E13CDCD}" type="pres">
      <dgm:prSet presAssocID="{6777D7FD-527A-4299-9C19-D1832BC6FE26}" presName="parentTextArrow" presStyleLbl="node1" presStyleIdx="7" presStyleCnt="8"/>
      <dgm:spPr/>
    </dgm:pt>
  </dgm:ptLst>
  <dgm:cxnLst>
    <dgm:cxn modelId="{113C0B0F-3C78-4A4A-A405-23845BB91A85}" type="presOf" srcId="{F73E78E6-386C-4AFB-BF07-B50EAD789AE0}" destId="{FB57737E-81BD-44D8-A1CA-A6D522269946}" srcOrd="0" destOrd="0" presId="urn:microsoft.com/office/officeart/2005/8/layout/process4"/>
    <dgm:cxn modelId="{FCE66F3A-7D51-4BEE-A742-88521CDC8A19}" type="presOf" srcId="{59FAADFF-194B-4C7D-913A-287CC030788D}" destId="{FC246A0F-5710-4568-A42D-952082020F00}" srcOrd="0" destOrd="0" presId="urn:microsoft.com/office/officeart/2005/8/layout/process4"/>
    <dgm:cxn modelId="{3F267147-6D92-4A27-B398-34D8219D6CCC}" srcId="{B1AD25AF-9031-4B14-9901-F4DB7258F4CF}" destId="{F73E78E6-386C-4AFB-BF07-B50EAD789AE0}" srcOrd="4" destOrd="0" parTransId="{385C54F5-F9D8-4EEF-82D4-2AF2784037BE}" sibTransId="{0A648495-1464-45AF-A29A-96ABCD9A5A8B}"/>
    <dgm:cxn modelId="{AF049C68-6C7A-4031-8132-10BE77709C3C}" type="presOf" srcId="{6777D7FD-527A-4299-9C19-D1832BC6FE26}" destId="{3C4B8573-BE8A-4408-B1D6-62771E13CDCD}" srcOrd="0" destOrd="0" presId="urn:microsoft.com/office/officeart/2005/8/layout/process4"/>
    <dgm:cxn modelId="{702D3575-216F-400F-8C2D-5731638889A1}" srcId="{B1AD25AF-9031-4B14-9901-F4DB7258F4CF}" destId="{4F8D7017-42FD-4E56-A6FB-F239A9D4FD49}" srcOrd="5" destOrd="0" parTransId="{79C870FE-ABE1-4B83-8970-C8B640BF00C4}" sibTransId="{88480FFE-9720-495F-8C64-D40CB129106A}"/>
    <dgm:cxn modelId="{80AEF283-60AE-40FF-A3CB-2E4DA914CF2E}" srcId="{B1AD25AF-9031-4B14-9901-F4DB7258F4CF}" destId="{59FAADFF-194B-4C7D-913A-287CC030788D}" srcOrd="2" destOrd="0" parTransId="{3C764567-4019-4811-BC8F-62FAA21ED0D1}" sibTransId="{40B59EAB-1A26-42D1-A9BE-EE72576E4B37}"/>
    <dgm:cxn modelId="{27AA8F85-568B-4106-B3CC-BFBFCAD8CACC}" type="presOf" srcId="{04387A37-A28A-4419-9605-A32CFD8ACCF6}" destId="{0B212492-CDBE-4F2A-B740-DE2447BD5447}" srcOrd="0" destOrd="0" presId="urn:microsoft.com/office/officeart/2005/8/layout/process4"/>
    <dgm:cxn modelId="{59113589-A3F9-4CEF-84DC-E1293872A8C1}" type="presOf" srcId="{4F8D7017-42FD-4E56-A6FB-F239A9D4FD49}" destId="{7815DE5B-8D66-4561-B611-8F3B03B39EEE}" srcOrd="0" destOrd="0" presId="urn:microsoft.com/office/officeart/2005/8/layout/process4"/>
    <dgm:cxn modelId="{B2B81E8B-7F4B-40F2-8B51-6FA1F662D835}" srcId="{B1AD25AF-9031-4B14-9901-F4DB7258F4CF}" destId="{8698CE9D-16C2-43EC-88B4-3C1BA53C5309}" srcOrd="7" destOrd="0" parTransId="{03C3EB6B-A161-4BD0-AC4C-6DA8ADB873E2}" sibTransId="{D87C4723-2C37-4E4E-B620-E840FCC5A86F}"/>
    <dgm:cxn modelId="{53F036A1-8AF6-41E9-99C2-C979DC377337}" srcId="{B1AD25AF-9031-4B14-9901-F4DB7258F4CF}" destId="{6777D7FD-527A-4299-9C19-D1832BC6FE26}" srcOrd="0" destOrd="0" parTransId="{2E960E50-7CF3-4393-B83E-354809421B9C}" sibTransId="{AD0B43F0-AAF8-4D6A-8860-9F60F6DCBCEA}"/>
    <dgm:cxn modelId="{D9946EA4-919D-483C-B7E2-228DAEF85A60}" srcId="{B1AD25AF-9031-4B14-9901-F4DB7258F4CF}" destId="{FBABD9C2-9B6A-47AE-BB46-E0E265848C44}" srcOrd="3" destOrd="0" parTransId="{DABC0153-FF4F-4E82-A502-44D56769CF12}" sibTransId="{6B12C664-3822-41D9-B157-4D9FFA1CCB7D}"/>
    <dgm:cxn modelId="{66964FAE-3BAF-405B-ABFC-F33ADEAF4B61}" type="presOf" srcId="{FBABD9C2-9B6A-47AE-BB46-E0E265848C44}" destId="{6CF16275-FDC3-4C73-9AF9-79473814EBEA}" srcOrd="0" destOrd="0" presId="urn:microsoft.com/office/officeart/2005/8/layout/process4"/>
    <dgm:cxn modelId="{D86ED4D9-9D41-4B41-941F-316F010D3960}" type="presOf" srcId="{8698CE9D-16C2-43EC-88B4-3C1BA53C5309}" destId="{94C6A025-6AF7-4DD2-9029-CF50D6F85AC1}" srcOrd="0" destOrd="0" presId="urn:microsoft.com/office/officeart/2005/8/layout/process4"/>
    <dgm:cxn modelId="{C22DEEDE-65CC-4964-8797-505C6729386C}" type="presOf" srcId="{B1AD25AF-9031-4B14-9901-F4DB7258F4CF}" destId="{A10E151A-052E-4A8F-B184-719073D81AFD}" srcOrd="0" destOrd="0" presId="urn:microsoft.com/office/officeart/2005/8/layout/process4"/>
    <dgm:cxn modelId="{62034ADF-0AB8-4B13-A7F9-33A8F32068AE}" type="presOf" srcId="{ACDA6CC3-59C6-4C86-92E2-3605ABE48DAC}" destId="{1EF6EACB-1587-43F3-815B-7D2923F60AFF}" srcOrd="0" destOrd="0" presId="urn:microsoft.com/office/officeart/2005/8/layout/process4"/>
    <dgm:cxn modelId="{148FB0E5-98A3-442E-A7C9-F020AB67592E}" srcId="{B1AD25AF-9031-4B14-9901-F4DB7258F4CF}" destId="{ACDA6CC3-59C6-4C86-92E2-3605ABE48DAC}" srcOrd="1" destOrd="0" parTransId="{7AF4AD34-21CD-4BDC-AA4F-72D79D0158E7}" sibTransId="{0DDFA5CA-7EF6-4881-880E-B4AE8038E9F3}"/>
    <dgm:cxn modelId="{47DB5FF5-4196-4166-ADF4-3BCC94712FB8}" srcId="{B1AD25AF-9031-4B14-9901-F4DB7258F4CF}" destId="{04387A37-A28A-4419-9605-A32CFD8ACCF6}" srcOrd="6" destOrd="0" parTransId="{6D642A3E-7918-4C69-A6DE-7D57F7138C60}" sibTransId="{AF4BCF19-8359-44E2-8BE1-7FE62FD4AB44}"/>
    <dgm:cxn modelId="{0EF922BC-FA98-4D5D-A125-473A986D81B2}" type="presParOf" srcId="{A10E151A-052E-4A8F-B184-719073D81AFD}" destId="{A4776C92-E7A4-4109-9A89-55FE5475BF33}" srcOrd="0" destOrd="0" presId="urn:microsoft.com/office/officeart/2005/8/layout/process4"/>
    <dgm:cxn modelId="{A5D23EB7-D6A8-4A2C-8E09-E99D3F818BD1}" type="presParOf" srcId="{A4776C92-E7A4-4109-9A89-55FE5475BF33}" destId="{94C6A025-6AF7-4DD2-9029-CF50D6F85AC1}" srcOrd="0" destOrd="0" presId="urn:microsoft.com/office/officeart/2005/8/layout/process4"/>
    <dgm:cxn modelId="{973117CB-A40E-49DD-9FB8-FC5A96BCD5E4}" type="presParOf" srcId="{A10E151A-052E-4A8F-B184-719073D81AFD}" destId="{B730443E-CF10-48A8-BE88-DD29865BC9D2}" srcOrd="1" destOrd="0" presId="urn:microsoft.com/office/officeart/2005/8/layout/process4"/>
    <dgm:cxn modelId="{E555AEA8-A379-4A59-A29A-E6B6DD921DB7}" type="presParOf" srcId="{A10E151A-052E-4A8F-B184-719073D81AFD}" destId="{2C91B102-2CAE-4B46-9EBB-0EAC67513417}" srcOrd="2" destOrd="0" presId="urn:microsoft.com/office/officeart/2005/8/layout/process4"/>
    <dgm:cxn modelId="{E8BCD237-8FF2-4931-8A30-9EFBD38F04FE}" type="presParOf" srcId="{2C91B102-2CAE-4B46-9EBB-0EAC67513417}" destId="{0B212492-CDBE-4F2A-B740-DE2447BD5447}" srcOrd="0" destOrd="0" presId="urn:microsoft.com/office/officeart/2005/8/layout/process4"/>
    <dgm:cxn modelId="{D0DD327A-09D3-4F93-B53F-519B52198949}" type="presParOf" srcId="{A10E151A-052E-4A8F-B184-719073D81AFD}" destId="{C4541340-40D0-480D-9A9B-CFEEC1012BF1}" srcOrd="3" destOrd="0" presId="urn:microsoft.com/office/officeart/2005/8/layout/process4"/>
    <dgm:cxn modelId="{80B83525-DD5B-4058-B16B-75BD4A2A1429}" type="presParOf" srcId="{A10E151A-052E-4A8F-B184-719073D81AFD}" destId="{BF77C78B-3A01-439D-998C-6C322CFDB2EB}" srcOrd="4" destOrd="0" presId="urn:microsoft.com/office/officeart/2005/8/layout/process4"/>
    <dgm:cxn modelId="{0945E0C7-387C-4BD7-89D1-2DCF15A21270}" type="presParOf" srcId="{BF77C78B-3A01-439D-998C-6C322CFDB2EB}" destId="{7815DE5B-8D66-4561-B611-8F3B03B39EEE}" srcOrd="0" destOrd="0" presId="urn:microsoft.com/office/officeart/2005/8/layout/process4"/>
    <dgm:cxn modelId="{107A98A8-7225-41CB-A7B1-8B5BA2C7E2BE}" type="presParOf" srcId="{A10E151A-052E-4A8F-B184-719073D81AFD}" destId="{B82CF048-01AE-4737-B842-6713461EA5CA}" srcOrd="5" destOrd="0" presId="urn:microsoft.com/office/officeart/2005/8/layout/process4"/>
    <dgm:cxn modelId="{32AB25DD-1FFE-4E9F-B673-9545917AB802}" type="presParOf" srcId="{A10E151A-052E-4A8F-B184-719073D81AFD}" destId="{B46086AA-67D2-4440-80AC-8DD9EBD7AB0B}" srcOrd="6" destOrd="0" presId="urn:microsoft.com/office/officeart/2005/8/layout/process4"/>
    <dgm:cxn modelId="{1E6C08EC-9A88-43AF-B0D4-748B2A0D0FAA}" type="presParOf" srcId="{B46086AA-67D2-4440-80AC-8DD9EBD7AB0B}" destId="{FB57737E-81BD-44D8-A1CA-A6D522269946}" srcOrd="0" destOrd="0" presId="urn:microsoft.com/office/officeart/2005/8/layout/process4"/>
    <dgm:cxn modelId="{BDCA75B4-F227-4FA9-90A4-D34C5B4D9535}" type="presParOf" srcId="{A10E151A-052E-4A8F-B184-719073D81AFD}" destId="{AB364644-9289-4ECE-AB55-183264CE98AF}" srcOrd="7" destOrd="0" presId="urn:microsoft.com/office/officeart/2005/8/layout/process4"/>
    <dgm:cxn modelId="{516B0FC0-4703-4681-A7AD-4A30D285D881}" type="presParOf" srcId="{A10E151A-052E-4A8F-B184-719073D81AFD}" destId="{C03BD102-6E63-4AF3-A2D1-2A33F7482BD4}" srcOrd="8" destOrd="0" presId="urn:microsoft.com/office/officeart/2005/8/layout/process4"/>
    <dgm:cxn modelId="{9DE3FEE8-2F11-4E38-8225-3C2EF9E0C04B}" type="presParOf" srcId="{C03BD102-6E63-4AF3-A2D1-2A33F7482BD4}" destId="{6CF16275-FDC3-4C73-9AF9-79473814EBEA}" srcOrd="0" destOrd="0" presId="urn:microsoft.com/office/officeart/2005/8/layout/process4"/>
    <dgm:cxn modelId="{9F4C0E3A-655D-4F3E-AE00-D5C34F10239B}" type="presParOf" srcId="{A10E151A-052E-4A8F-B184-719073D81AFD}" destId="{4E6829F6-959E-4979-904D-A54DB3A66E51}" srcOrd="9" destOrd="0" presId="urn:microsoft.com/office/officeart/2005/8/layout/process4"/>
    <dgm:cxn modelId="{9600E8AB-0084-4CCF-9C20-C3F7ABB0720F}" type="presParOf" srcId="{A10E151A-052E-4A8F-B184-719073D81AFD}" destId="{C849CFFB-376F-4850-834D-9A20B16B59CB}" srcOrd="10" destOrd="0" presId="urn:microsoft.com/office/officeart/2005/8/layout/process4"/>
    <dgm:cxn modelId="{C7E75366-1F74-429A-A01E-D0DC2C965838}" type="presParOf" srcId="{C849CFFB-376F-4850-834D-9A20B16B59CB}" destId="{FC246A0F-5710-4568-A42D-952082020F00}" srcOrd="0" destOrd="0" presId="urn:microsoft.com/office/officeart/2005/8/layout/process4"/>
    <dgm:cxn modelId="{F7E10810-4F95-4383-9492-3443ABB35D87}" type="presParOf" srcId="{A10E151A-052E-4A8F-B184-719073D81AFD}" destId="{2D14F4D2-7BA1-40B4-A885-E5BB500E8B89}" srcOrd="11" destOrd="0" presId="urn:microsoft.com/office/officeart/2005/8/layout/process4"/>
    <dgm:cxn modelId="{00D9D941-8890-4FEB-82BB-05535C3BDEB5}" type="presParOf" srcId="{A10E151A-052E-4A8F-B184-719073D81AFD}" destId="{9A23F24F-EF3B-4B36-86EC-53D581ECEF57}" srcOrd="12" destOrd="0" presId="urn:microsoft.com/office/officeart/2005/8/layout/process4"/>
    <dgm:cxn modelId="{EE8EFB5E-2A68-435A-9CA1-0389931C518B}" type="presParOf" srcId="{9A23F24F-EF3B-4B36-86EC-53D581ECEF57}" destId="{1EF6EACB-1587-43F3-815B-7D2923F60AFF}" srcOrd="0" destOrd="0" presId="urn:microsoft.com/office/officeart/2005/8/layout/process4"/>
    <dgm:cxn modelId="{BA0650FD-3BA9-4F29-9377-8AF0080D4C44}" type="presParOf" srcId="{A10E151A-052E-4A8F-B184-719073D81AFD}" destId="{E109CDB6-48A1-4F32-A4B3-21CCC1AA945D}" srcOrd="13" destOrd="0" presId="urn:microsoft.com/office/officeart/2005/8/layout/process4"/>
    <dgm:cxn modelId="{2C2D670A-4471-49EE-A032-D3164825D474}" type="presParOf" srcId="{A10E151A-052E-4A8F-B184-719073D81AFD}" destId="{54E898D6-DFF9-4935-8E31-7F8DDC1A4A6A}" srcOrd="14" destOrd="0" presId="urn:microsoft.com/office/officeart/2005/8/layout/process4"/>
    <dgm:cxn modelId="{AF115CD0-8DB8-4D99-8A77-AE16E66353E1}" type="presParOf" srcId="{54E898D6-DFF9-4935-8E31-7F8DDC1A4A6A}" destId="{3C4B8573-BE8A-4408-B1D6-62771E13CDC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D25AF-9031-4B14-9901-F4DB7258F4CF}" type="doc">
      <dgm:prSet loTypeId="urn:microsoft.com/office/officeart/2005/8/layout/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777D7FD-527A-4299-9C19-D1832BC6FE26}">
      <dgm:prSet phldrT="[Text]" custT="1"/>
      <dgm:spPr/>
      <dgm:t>
        <a:bodyPr/>
        <a:lstStyle/>
        <a:p>
          <a:r>
            <a:rPr lang="en-US" sz="1800"/>
            <a:t>Define parameters</a:t>
          </a:r>
        </a:p>
      </dgm:t>
    </dgm:pt>
    <dgm:pt modelId="{2E960E50-7CF3-4393-B83E-354809421B9C}" type="parTrans" cxnId="{53F036A1-8AF6-41E9-99C2-C979DC377337}">
      <dgm:prSet/>
      <dgm:spPr/>
      <dgm:t>
        <a:bodyPr/>
        <a:lstStyle/>
        <a:p>
          <a:endParaRPr lang="en-US" sz="2800"/>
        </a:p>
      </dgm:t>
    </dgm:pt>
    <dgm:pt modelId="{AD0B43F0-AAF8-4D6A-8860-9F60F6DCBCEA}" type="sibTrans" cxnId="{53F036A1-8AF6-41E9-99C2-C979DC377337}">
      <dgm:prSet/>
      <dgm:spPr/>
      <dgm:t>
        <a:bodyPr/>
        <a:lstStyle/>
        <a:p>
          <a:endParaRPr lang="en-US" sz="2800"/>
        </a:p>
      </dgm:t>
    </dgm:pt>
    <dgm:pt modelId="{ACDA6CC3-59C6-4C86-92E2-3605ABE48DAC}">
      <dgm:prSet phldrT="[Text]" custT="1"/>
      <dgm:spPr/>
      <dgm:t>
        <a:bodyPr/>
        <a:lstStyle/>
        <a:p>
          <a:r>
            <a:rPr lang="en-US" sz="1800"/>
            <a:t>Initialize centerline with small noise (uniform) and padding at edges</a:t>
          </a:r>
        </a:p>
      </dgm:t>
    </dgm:pt>
    <dgm:pt modelId="{7AF4AD34-21CD-4BDC-AA4F-72D79D0158E7}" type="parTrans" cxnId="{148FB0E5-98A3-442E-A7C9-F020AB67592E}">
      <dgm:prSet/>
      <dgm:spPr/>
      <dgm:t>
        <a:bodyPr/>
        <a:lstStyle/>
        <a:p>
          <a:endParaRPr lang="en-US" sz="2800"/>
        </a:p>
      </dgm:t>
    </dgm:pt>
    <dgm:pt modelId="{0DDFA5CA-7EF6-4881-880E-B4AE8038E9F3}" type="sibTrans" cxnId="{148FB0E5-98A3-442E-A7C9-F020AB67592E}">
      <dgm:prSet/>
      <dgm:spPr/>
      <dgm:t>
        <a:bodyPr/>
        <a:lstStyle/>
        <a:p>
          <a:endParaRPr lang="en-US" sz="2800"/>
        </a:p>
      </dgm:t>
    </dgm:pt>
    <dgm:pt modelId="{59FAADFF-194B-4C7D-913A-287CC030788D}">
      <dgm:prSet phldrT="[Text]" custT="1"/>
      <dgm:spPr/>
      <dgm:t>
        <a:bodyPr/>
        <a:lstStyle/>
        <a:p>
          <a:r>
            <a:rPr lang="en-US" sz="1800"/>
            <a:t>Compute curvature</a:t>
          </a:r>
          <a:endParaRPr lang="en-US" sz="1800">
            <a:solidFill>
              <a:srgbClr val="FF0000"/>
            </a:solidFill>
          </a:endParaRPr>
        </a:p>
      </dgm:t>
    </dgm:pt>
    <dgm:pt modelId="{3C764567-4019-4811-BC8F-62FAA21ED0D1}" type="parTrans" cxnId="{80AEF283-60AE-40FF-A3CB-2E4DA914CF2E}">
      <dgm:prSet/>
      <dgm:spPr/>
      <dgm:t>
        <a:bodyPr/>
        <a:lstStyle/>
        <a:p>
          <a:endParaRPr lang="en-US" sz="2800"/>
        </a:p>
      </dgm:t>
    </dgm:pt>
    <dgm:pt modelId="{40B59EAB-1A26-42D1-A9BE-EE72576E4B37}" type="sibTrans" cxnId="{80AEF283-60AE-40FF-A3CB-2E4DA914CF2E}">
      <dgm:prSet/>
      <dgm:spPr/>
      <dgm:t>
        <a:bodyPr/>
        <a:lstStyle/>
        <a:p>
          <a:endParaRPr lang="en-US" sz="2800"/>
        </a:p>
      </dgm:t>
    </dgm:pt>
    <dgm:pt modelId="{FBABD9C2-9B6A-47AE-BB46-E0E265848C44}">
      <dgm:prSet phldrT="[Text]" custT="1"/>
      <dgm:spPr/>
      <dgm:t>
        <a:bodyPr/>
        <a:lstStyle/>
        <a:p>
          <a:r>
            <a:rPr lang="en-US" sz="1800"/>
            <a:t>Compute nominal migration rate</a:t>
          </a:r>
        </a:p>
      </dgm:t>
    </dgm:pt>
    <dgm:pt modelId="{DABC0153-FF4F-4E82-A502-44D56769CF12}" type="parTrans" cxnId="{D9946EA4-919D-483C-B7E2-228DAEF85A60}">
      <dgm:prSet/>
      <dgm:spPr/>
      <dgm:t>
        <a:bodyPr/>
        <a:lstStyle/>
        <a:p>
          <a:endParaRPr lang="en-US" sz="2800"/>
        </a:p>
      </dgm:t>
    </dgm:pt>
    <dgm:pt modelId="{6B12C664-3822-41D9-B157-4D9FFA1CCB7D}" type="sibTrans" cxnId="{D9946EA4-919D-483C-B7E2-228DAEF85A60}">
      <dgm:prSet/>
      <dgm:spPr/>
      <dgm:t>
        <a:bodyPr/>
        <a:lstStyle/>
        <a:p>
          <a:endParaRPr lang="en-US" sz="2800"/>
        </a:p>
      </dgm:t>
    </dgm:pt>
    <dgm:pt modelId="{F73E78E6-386C-4AFB-BF07-B50EAD789AE0}">
      <dgm:prSet phldrT="[Text]" custT="1"/>
      <dgm:spPr/>
      <dgm:t>
        <a:bodyPr/>
        <a:lstStyle/>
        <a:p>
          <a:r>
            <a:rPr lang="en-US" sz="1800"/>
            <a:t>Compute adjusted migration rate</a:t>
          </a:r>
        </a:p>
      </dgm:t>
    </dgm:pt>
    <dgm:pt modelId="{385C54F5-F9D8-4EEF-82D4-2AF2784037BE}" type="parTrans" cxnId="{3F267147-6D92-4A27-B398-34D8219D6CCC}">
      <dgm:prSet/>
      <dgm:spPr/>
      <dgm:t>
        <a:bodyPr/>
        <a:lstStyle/>
        <a:p>
          <a:endParaRPr lang="en-US" sz="2800"/>
        </a:p>
      </dgm:t>
    </dgm:pt>
    <dgm:pt modelId="{0A648495-1464-45AF-A29A-96ABCD9A5A8B}" type="sibTrans" cxnId="{3F267147-6D92-4A27-B398-34D8219D6CCC}">
      <dgm:prSet/>
      <dgm:spPr/>
      <dgm:t>
        <a:bodyPr/>
        <a:lstStyle/>
        <a:p>
          <a:endParaRPr lang="en-US" sz="2800"/>
        </a:p>
      </dgm:t>
    </dgm:pt>
    <dgm:pt modelId="{4F8D7017-42FD-4E56-A6FB-F239A9D4FD49}">
      <dgm:prSet phldrT="[Text]" custT="1"/>
      <dgm:spPr/>
      <dgm:t>
        <a:bodyPr/>
        <a:lstStyle/>
        <a:p>
          <a:r>
            <a:rPr lang="en-US" sz="1800"/>
            <a:t>Migrate centerline, do not migrate edge padding</a:t>
          </a:r>
        </a:p>
      </dgm:t>
    </dgm:pt>
    <dgm:pt modelId="{79C870FE-ABE1-4B83-8970-C8B640BF00C4}" type="parTrans" cxnId="{702D3575-216F-400F-8C2D-5731638889A1}">
      <dgm:prSet/>
      <dgm:spPr/>
      <dgm:t>
        <a:bodyPr/>
        <a:lstStyle/>
        <a:p>
          <a:endParaRPr lang="en-US" sz="2800"/>
        </a:p>
      </dgm:t>
    </dgm:pt>
    <dgm:pt modelId="{88480FFE-9720-495F-8C64-D40CB129106A}" type="sibTrans" cxnId="{702D3575-216F-400F-8C2D-5731638889A1}">
      <dgm:prSet/>
      <dgm:spPr/>
      <dgm:t>
        <a:bodyPr/>
        <a:lstStyle/>
        <a:p>
          <a:endParaRPr lang="en-US" sz="2800"/>
        </a:p>
      </dgm:t>
    </dgm:pt>
    <dgm:pt modelId="{04387A37-A28A-4419-9605-A32CFD8ACCF6}">
      <dgm:prSet phldrT="[Text]" custT="1"/>
      <dgm:spPr/>
      <dgm:t>
        <a:bodyPr/>
        <a:lstStyle/>
        <a:p>
          <a:r>
            <a:rPr lang="en-US" sz="1800"/>
            <a:t>Resample using cubic b-spline</a:t>
          </a:r>
        </a:p>
      </dgm:t>
    </dgm:pt>
    <dgm:pt modelId="{6D642A3E-7918-4C69-A6DE-7D57F7138C60}" type="parTrans" cxnId="{47DB5FF5-4196-4166-ADF4-3BCC94712FB8}">
      <dgm:prSet/>
      <dgm:spPr/>
      <dgm:t>
        <a:bodyPr/>
        <a:lstStyle/>
        <a:p>
          <a:endParaRPr lang="en-US" sz="2800"/>
        </a:p>
      </dgm:t>
    </dgm:pt>
    <dgm:pt modelId="{AF4BCF19-8359-44E2-8BE1-7FE62FD4AB44}" type="sibTrans" cxnId="{47DB5FF5-4196-4166-ADF4-3BCC94712FB8}">
      <dgm:prSet/>
      <dgm:spPr/>
      <dgm:t>
        <a:bodyPr/>
        <a:lstStyle/>
        <a:p>
          <a:endParaRPr lang="en-US" sz="2800"/>
        </a:p>
      </dgm:t>
    </dgm:pt>
    <dgm:pt modelId="{8698CE9D-16C2-43EC-88B4-3C1BA53C5309}">
      <dgm:prSet phldrT="[Text]" custT="1"/>
      <dgm:spPr/>
      <dgm:t>
        <a:bodyPr/>
        <a:lstStyle/>
        <a:p>
          <a:r>
            <a:rPr lang="en-US" sz="1800"/>
            <a:t>Save centerline and other information</a:t>
          </a:r>
        </a:p>
      </dgm:t>
    </dgm:pt>
    <dgm:pt modelId="{03C3EB6B-A161-4BD0-AC4C-6DA8ADB873E2}" type="parTrans" cxnId="{B2B81E8B-7F4B-40F2-8B51-6FA1F662D835}">
      <dgm:prSet/>
      <dgm:spPr/>
      <dgm:t>
        <a:bodyPr/>
        <a:lstStyle/>
        <a:p>
          <a:endParaRPr lang="en-US" sz="2800"/>
        </a:p>
      </dgm:t>
    </dgm:pt>
    <dgm:pt modelId="{D87C4723-2C37-4E4E-B620-E840FCC5A86F}" type="sibTrans" cxnId="{B2B81E8B-7F4B-40F2-8B51-6FA1F662D835}">
      <dgm:prSet/>
      <dgm:spPr/>
      <dgm:t>
        <a:bodyPr/>
        <a:lstStyle/>
        <a:p>
          <a:endParaRPr lang="en-US" sz="2800"/>
        </a:p>
      </dgm:t>
    </dgm:pt>
    <dgm:pt modelId="{2300ED9D-CF78-4DC0-91BF-CCE44E39593E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800">
              <a:solidFill>
                <a:srgbClr val="FF0000"/>
              </a:solidFill>
            </a:rPr>
            <a:t>Identify self intersection and create oxbow lakes</a:t>
          </a:r>
        </a:p>
      </dgm:t>
    </dgm:pt>
    <dgm:pt modelId="{8F966FF5-D405-4B4D-8FCD-642ECC7E430A}" type="parTrans" cxnId="{CB96355F-97C8-40BA-BCDE-21BAA614B484}">
      <dgm:prSet/>
      <dgm:spPr/>
      <dgm:t>
        <a:bodyPr/>
        <a:lstStyle/>
        <a:p>
          <a:endParaRPr lang="en-US"/>
        </a:p>
      </dgm:t>
    </dgm:pt>
    <dgm:pt modelId="{1A41EE62-A67D-49E4-B8BA-662A89F71F5A}" type="sibTrans" cxnId="{CB96355F-97C8-40BA-BCDE-21BAA614B484}">
      <dgm:prSet/>
      <dgm:spPr/>
      <dgm:t>
        <a:bodyPr/>
        <a:lstStyle/>
        <a:p>
          <a:endParaRPr lang="en-US"/>
        </a:p>
      </dgm:t>
    </dgm:pt>
    <dgm:pt modelId="{B7DC5373-5929-42C3-9A51-3B78897D4C7E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800">
              <a:solidFill>
                <a:srgbClr val="FF0000"/>
              </a:solidFill>
            </a:rPr>
            <a:t>Modify downstream padding with repeated boundary condition</a:t>
          </a:r>
        </a:p>
      </dgm:t>
    </dgm:pt>
    <dgm:pt modelId="{64EE1F01-7427-4F8B-9A9F-0B3B41323159}" type="parTrans" cxnId="{F43874A3-F245-4C53-939F-9EC3E53498F8}">
      <dgm:prSet/>
      <dgm:spPr/>
      <dgm:t>
        <a:bodyPr/>
        <a:lstStyle/>
        <a:p>
          <a:endParaRPr lang="en-US"/>
        </a:p>
      </dgm:t>
    </dgm:pt>
    <dgm:pt modelId="{45E1D684-9153-4758-8422-D9E49954AC6A}" type="sibTrans" cxnId="{F43874A3-F245-4C53-939F-9EC3E53498F8}">
      <dgm:prSet/>
      <dgm:spPr/>
      <dgm:t>
        <a:bodyPr/>
        <a:lstStyle/>
        <a:p>
          <a:endParaRPr lang="en-US"/>
        </a:p>
      </dgm:t>
    </dgm:pt>
    <dgm:pt modelId="{A10E151A-052E-4A8F-B184-719073D81AFD}" type="pres">
      <dgm:prSet presAssocID="{B1AD25AF-9031-4B14-9901-F4DB7258F4CF}" presName="Name0" presStyleCnt="0">
        <dgm:presLayoutVars>
          <dgm:dir/>
          <dgm:animLvl val="lvl"/>
          <dgm:resizeHandles val="exact"/>
        </dgm:presLayoutVars>
      </dgm:prSet>
      <dgm:spPr/>
    </dgm:pt>
    <dgm:pt modelId="{A4776C92-E7A4-4109-9A89-55FE5475BF33}" type="pres">
      <dgm:prSet presAssocID="{8698CE9D-16C2-43EC-88B4-3C1BA53C5309}" presName="boxAndChildren" presStyleCnt="0"/>
      <dgm:spPr/>
    </dgm:pt>
    <dgm:pt modelId="{94C6A025-6AF7-4DD2-9029-CF50D6F85AC1}" type="pres">
      <dgm:prSet presAssocID="{8698CE9D-16C2-43EC-88B4-3C1BA53C5309}" presName="parentTextBox" presStyleLbl="node1" presStyleIdx="0" presStyleCnt="10"/>
      <dgm:spPr/>
    </dgm:pt>
    <dgm:pt modelId="{CCA012E5-BE3C-424C-B89A-3F7624E02791}" type="pres">
      <dgm:prSet presAssocID="{1A41EE62-A67D-49E4-B8BA-662A89F71F5A}" presName="sp" presStyleCnt="0"/>
      <dgm:spPr/>
    </dgm:pt>
    <dgm:pt modelId="{62F7B0BB-2BE9-4559-A974-AD1934A05993}" type="pres">
      <dgm:prSet presAssocID="{2300ED9D-CF78-4DC0-91BF-CCE44E39593E}" presName="arrowAndChildren" presStyleCnt="0"/>
      <dgm:spPr/>
    </dgm:pt>
    <dgm:pt modelId="{C13D1F69-AB35-4B5F-9EA1-9B8790B45196}" type="pres">
      <dgm:prSet presAssocID="{2300ED9D-CF78-4DC0-91BF-CCE44E39593E}" presName="parentTextArrow" presStyleLbl="node1" presStyleIdx="1" presStyleCnt="10"/>
      <dgm:spPr/>
    </dgm:pt>
    <dgm:pt modelId="{B730443E-CF10-48A8-BE88-DD29865BC9D2}" type="pres">
      <dgm:prSet presAssocID="{AF4BCF19-8359-44E2-8BE1-7FE62FD4AB44}" presName="sp" presStyleCnt="0"/>
      <dgm:spPr/>
    </dgm:pt>
    <dgm:pt modelId="{2C91B102-2CAE-4B46-9EBB-0EAC67513417}" type="pres">
      <dgm:prSet presAssocID="{04387A37-A28A-4419-9605-A32CFD8ACCF6}" presName="arrowAndChildren" presStyleCnt="0"/>
      <dgm:spPr/>
    </dgm:pt>
    <dgm:pt modelId="{0B212492-CDBE-4F2A-B740-DE2447BD5447}" type="pres">
      <dgm:prSet presAssocID="{04387A37-A28A-4419-9605-A32CFD8ACCF6}" presName="parentTextArrow" presStyleLbl="node1" presStyleIdx="2" presStyleCnt="10"/>
      <dgm:spPr/>
    </dgm:pt>
    <dgm:pt modelId="{81FEE0EE-64D6-4149-9F34-272662C26188}" type="pres">
      <dgm:prSet presAssocID="{45E1D684-9153-4758-8422-D9E49954AC6A}" presName="sp" presStyleCnt="0"/>
      <dgm:spPr/>
    </dgm:pt>
    <dgm:pt modelId="{59623AC0-4F4F-4BA1-B77D-0CF03957898E}" type="pres">
      <dgm:prSet presAssocID="{B7DC5373-5929-42C3-9A51-3B78897D4C7E}" presName="arrowAndChildren" presStyleCnt="0"/>
      <dgm:spPr/>
    </dgm:pt>
    <dgm:pt modelId="{4B6C80E2-8C25-4969-AAD6-C9A3CDE31ADB}" type="pres">
      <dgm:prSet presAssocID="{B7DC5373-5929-42C3-9A51-3B78897D4C7E}" presName="parentTextArrow" presStyleLbl="node1" presStyleIdx="3" presStyleCnt="10"/>
      <dgm:spPr/>
    </dgm:pt>
    <dgm:pt modelId="{C4541340-40D0-480D-9A9B-CFEEC1012BF1}" type="pres">
      <dgm:prSet presAssocID="{88480FFE-9720-495F-8C64-D40CB129106A}" presName="sp" presStyleCnt="0"/>
      <dgm:spPr/>
    </dgm:pt>
    <dgm:pt modelId="{BF77C78B-3A01-439D-998C-6C322CFDB2EB}" type="pres">
      <dgm:prSet presAssocID="{4F8D7017-42FD-4E56-A6FB-F239A9D4FD49}" presName="arrowAndChildren" presStyleCnt="0"/>
      <dgm:spPr/>
    </dgm:pt>
    <dgm:pt modelId="{7815DE5B-8D66-4561-B611-8F3B03B39EEE}" type="pres">
      <dgm:prSet presAssocID="{4F8D7017-42FD-4E56-A6FB-F239A9D4FD49}" presName="parentTextArrow" presStyleLbl="node1" presStyleIdx="4" presStyleCnt="10"/>
      <dgm:spPr/>
    </dgm:pt>
    <dgm:pt modelId="{B82CF048-01AE-4737-B842-6713461EA5CA}" type="pres">
      <dgm:prSet presAssocID="{0A648495-1464-45AF-A29A-96ABCD9A5A8B}" presName="sp" presStyleCnt="0"/>
      <dgm:spPr/>
    </dgm:pt>
    <dgm:pt modelId="{B46086AA-67D2-4440-80AC-8DD9EBD7AB0B}" type="pres">
      <dgm:prSet presAssocID="{F73E78E6-386C-4AFB-BF07-B50EAD789AE0}" presName="arrowAndChildren" presStyleCnt="0"/>
      <dgm:spPr/>
    </dgm:pt>
    <dgm:pt modelId="{FB57737E-81BD-44D8-A1CA-A6D522269946}" type="pres">
      <dgm:prSet presAssocID="{F73E78E6-386C-4AFB-BF07-B50EAD789AE0}" presName="parentTextArrow" presStyleLbl="node1" presStyleIdx="5" presStyleCnt="10"/>
      <dgm:spPr/>
    </dgm:pt>
    <dgm:pt modelId="{AB364644-9289-4ECE-AB55-183264CE98AF}" type="pres">
      <dgm:prSet presAssocID="{6B12C664-3822-41D9-B157-4D9FFA1CCB7D}" presName="sp" presStyleCnt="0"/>
      <dgm:spPr/>
    </dgm:pt>
    <dgm:pt modelId="{C03BD102-6E63-4AF3-A2D1-2A33F7482BD4}" type="pres">
      <dgm:prSet presAssocID="{FBABD9C2-9B6A-47AE-BB46-E0E265848C44}" presName="arrowAndChildren" presStyleCnt="0"/>
      <dgm:spPr/>
    </dgm:pt>
    <dgm:pt modelId="{6CF16275-FDC3-4C73-9AF9-79473814EBEA}" type="pres">
      <dgm:prSet presAssocID="{FBABD9C2-9B6A-47AE-BB46-E0E265848C44}" presName="parentTextArrow" presStyleLbl="node1" presStyleIdx="6" presStyleCnt="10"/>
      <dgm:spPr/>
    </dgm:pt>
    <dgm:pt modelId="{4E6829F6-959E-4979-904D-A54DB3A66E51}" type="pres">
      <dgm:prSet presAssocID="{40B59EAB-1A26-42D1-A9BE-EE72576E4B37}" presName="sp" presStyleCnt="0"/>
      <dgm:spPr/>
    </dgm:pt>
    <dgm:pt modelId="{C849CFFB-376F-4850-834D-9A20B16B59CB}" type="pres">
      <dgm:prSet presAssocID="{59FAADFF-194B-4C7D-913A-287CC030788D}" presName="arrowAndChildren" presStyleCnt="0"/>
      <dgm:spPr/>
    </dgm:pt>
    <dgm:pt modelId="{FC246A0F-5710-4568-A42D-952082020F00}" type="pres">
      <dgm:prSet presAssocID="{59FAADFF-194B-4C7D-913A-287CC030788D}" presName="parentTextArrow" presStyleLbl="node1" presStyleIdx="7" presStyleCnt="10"/>
      <dgm:spPr/>
    </dgm:pt>
    <dgm:pt modelId="{2D14F4D2-7BA1-40B4-A885-E5BB500E8B89}" type="pres">
      <dgm:prSet presAssocID="{0DDFA5CA-7EF6-4881-880E-B4AE8038E9F3}" presName="sp" presStyleCnt="0"/>
      <dgm:spPr/>
    </dgm:pt>
    <dgm:pt modelId="{9A23F24F-EF3B-4B36-86EC-53D581ECEF57}" type="pres">
      <dgm:prSet presAssocID="{ACDA6CC3-59C6-4C86-92E2-3605ABE48DAC}" presName="arrowAndChildren" presStyleCnt="0"/>
      <dgm:spPr/>
    </dgm:pt>
    <dgm:pt modelId="{1EF6EACB-1587-43F3-815B-7D2923F60AFF}" type="pres">
      <dgm:prSet presAssocID="{ACDA6CC3-59C6-4C86-92E2-3605ABE48DAC}" presName="parentTextArrow" presStyleLbl="node1" presStyleIdx="8" presStyleCnt="10"/>
      <dgm:spPr/>
    </dgm:pt>
    <dgm:pt modelId="{E109CDB6-48A1-4F32-A4B3-21CCC1AA945D}" type="pres">
      <dgm:prSet presAssocID="{AD0B43F0-AAF8-4D6A-8860-9F60F6DCBCEA}" presName="sp" presStyleCnt="0"/>
      <dgm:spPr/>
    </dgm:pt>
    <dgm:pt modelId="{54E898D6-DFF9-4935-8E31-7F8DDC1A4A6A}" type="pres">
      <dgm:prSet presAssocID="{6777D7FD-527A-4299-9C19-D1832BC6FE26}" presName="arrowAndChildren" presStyleCnt="0"/>
      <dgm:spPr/>
    </dgm:pt>
    <dgm:pt modelId="{3C4B8573-BE8A-4408-B1D6-62771E13CDCD}" type="pres">
      <dgm:prSet presAssocID="{6777D7FD-527A-4299-9C19-D1832BC6FE26}" presName="parentTextArrow" presStyleLbl="node1" presStyleIdx="9" presStyleCnt="10"/>
      <dgm:spPr/>
    </dgm:pt>
  </dgm:ptLst>
  <dgm:cxnLst>
    <dgm:cxn modelId="{113C0B0F-3C78-4A4A-A405-23845BB91A85}" type="presOf" srcId="{F73E78E6-386C-4AFB-BF07-B50EAD789AE0}" destId="{FB57737E-81BD-44D8-A1CA-A6D522269946}" srcOrd="0" destOrd="0" presId="urn:microsoft.com/office/officeart/2005/8/layout/process4"/>
    <dgm:cxn modelId="{FCE66F3A-7D51-4BEE-A742-88521CDC8A19}" type="presOf" srcId="{59FAADFF-194B-4C7D-913A-287CC030788D}" destId="{FC246A0F-5710-4568-A42D-952082020F00}" srcOrd="0" destOrd="0" presId="urn:microsoft.com/office/officeart/2005/8/layout/process4"/>
    <dgm:cxn modelId="{CB96355F-97C8-40BA-BCDE-21BAA614B484}" srcId="{B1AD25AF-9031-4B14-9901-F4DB7258F4CF}" destId="{2300ED9D-CF78-4DC0-91BF-CCE44E39593E}" srcOrd="8" destOrd="0" parTransId="{8F966FF5-D405-4B4D-8FCD-642ECC7E430A}" sibTransId="{1A41EE62-A67D-49E4-B8BA-662A89F71F5A}"/>
    <dgm:cxn modelId="{3F267147-6D92-4A27-B398-34D8219D6CCC}" srcId="{B1AD25AF-9031-4B14-9901-F4DB7258F4CF}" destId="{F73E78E6-386C-4AFB-BF07-B50EAD789AE0}" srcOrd="4" destOrd="0" parTransId="{385C54F5-F9D8-4EEF-82D4-2AF2784037BE}" sibTransId="{0A648495-1464-45AF-A29A-96ABCD9A5A8B}"/>
    <dgm:cxn modelId="{AF049C68-6C7A-4031-8132-10BE77709C3C}" type="presOf" srcId="{6777D7FD-527A-4299-9C19-D1832BC6FE26}" destId="{3C4B8573-BE8A-4408-B1D6-62771E13CDCD}" srcOrd="0" destOrd="0" presId="urn:microsoft.com/office/officeart/2005/8/layout/process4"/>
    <dgm:cxn modelId="{702D3575-216F-400F-8C2D-5731638889A1}" srcId="{B1AD25AF-9031-4B14-9901-F4DB7258F4CF}" destId="{4F8D7017-42FD-4E56-A6FB-F239A9D4FD49}" srcOrd="5" destOrd="0" parTransId="{79C870FE-ABE1-4B83-8970-C8B640BF00C4}" sibTransId="{88480FFE-9720-495F-8C64-D40CB129106A}"/>
    <dgm:cxn modelId="{751CC87E-42BF-410F-8D7C-F85DBE3A6AF3}" type="presOf" srcId="{2300ED9D-CF78-4DC0-91BF-CCE44E39593E}" destId="{C13D1F69-AB35-4B5F-9EA1-9B8790B45196}" srcOrd="0" destOrd="0" presId="urn:microsoft.com/office/officeart/2005/8/layout/process4"/>
    <dgm:cxn modelId="{80AEF283-60AE-40FF-A3CB-2E4DA914CF2E}" srcId="{B1AD25AF-9031-4B14-9901-F4DB7258F4CF}" destId="{59FAADFF-194B-4C7D-913A-287CC030788D}" srcOrd="2" destOrd="0" parTransId="{3C764567-4019-4811-BC8F-62FAA21ED0D1}" sibTransId="{40B59EAB-1A26-42D1-A9BE-EE72576E4B37}"/>
    <dgm:cxn modelId="{27AA8F85-568B-4106-B3CC-BFBFCAD8CACC}" type="presOf" srcId="{04387A37-A28A-4419-9605-A32CFD8ACCF6}" destId="{0B212492-CDBE-4F2A-B740-DE2447BD5447}" srcOrd="0" destOrd="0" presId="urn:microsoft.com/office/officeart/2005/8/layout/process4"/>
    <dgm:cxn modelId="{59113589-A3F9-4CEF-84DC-E1293872A8C1}" type="presOf" srcId="{4F8D7017-42FD-4E56-A6FB-F239A9D4FD49}" destId="{7815DE5B-8D66-4561-B611-8F3B03B39EEE}" srcOrd="0" destOrd="0" presId="urn:microsoft.com/office/officeart/2005/8/layout/process4"/>
    <dgm:cxn modelId="{B2B81E8B-7F4B-40F2-8B51-6FA1F662D835}" srcId="{B1AD25AF-9031-4B14-9901-F4DB7258F4CF}" destId="{8698CE9D-16C2-43EC-88B4-3C1BA53C5309}" srcOrd="9" destOrd="0" parTransId="{03C3EB6B-A161-4BD0-AC4C-6DA8ADB873E2}" sibTransId="{D87C4723-2C37-4E4E-B620-E840FCC5A86F}"/>
    <dgm:cxn modelId="{53F036A1-8AF6-41E9-99C2-C979DC377337}" srcId="{B1AD25AF-9031-4B14-9901-F4DB7258F4CF}" destId="{6777D7FD-527A-4299-9C19-D1832BC6FE26}" srcOrd="0" destOrd="0" parTransId="{2E960E50-7CF3-4393-B83E-354809421B9C}" sibTransId="{AD0B43F0-AAF8-4D6A-8860-9F60F6DCBCEA}"/>
    <dgm:cxn modelId="{F43874A3-F245-4C53-939F-9EC3E53498F8}" srcId="{B1AD25AF-9031-4B14-9901-F4DB7258F4CF}" destId="{B7DC5373-5929-42C3-9A51-3B78897D4C7E}" srcOrd="6" destOrd="0" parTransId="{64EE1F01-7427-4F8B-9A9F-0B3B41323159}" sibTransId="{45E1D684-9153-4758-8422-D9E49954AC6A}"/>
    <dgm:cxn modelId="{D9946EA4-919D-483C-B7E2-228DAEF85A60}" srcId="{B1AD25AF-9031-4B14-9901-F4DB7258F4CF}" destId="{FBABD9C2-9B6A-47AE-BB46-E0E265848C44}" srcOrd="3" destOrd="0" parTransId="{DABC0153-FF4F-4E82-A502-44D56769CF12}" sibTransId="{6B12C664-3822-41D9-B157-4D9FFA1CCB7D}"/>
    <dgm:cxn modelId="{66964FAE-3BAF-405B-ABFC-F33ADEAF4B61}" type="presOf" srcId="{FBABD9C2-9B6A-47AE-BB46-E0E265848C44}" destId="{6CF16275-FDC3-4C73-9AF9-79473814EBEA}" srcOrd="0" destOrd="0" presId="urn:microsoft.com/office/officeart/2005/8/layout/process4"/>
    <dgm:cxn modelId="{D86ED4D9-9D41-4B41-941F-316F010D3960}" type="presOf" srcId="{8698CE9D-16C2-43EC-88B4-3C1BA53C5309}" destId="{94C6A025-6AF7-4DD2-9029-CF50D6F85AC1}" srcOrd="0" destOrd="0" presId="urn:microsoft.com/office/officeart/2005/8/layout/process4"/>
    <dgm:cxn modelId="{C22DEEDE-65CC-4964-8797-505C6729386C}" type="presOf" srcId="{B1AD25AF-9031-4B14-9901-F4DB7258F4CF}" destId="{A10E151A-052E-4A8F-B184-719073D81AFD}" srcOrd="0" destOrd="0" presId="urn:microsoft.com/office/officeart/2005/8/layout/process4"/>
    <dgm:cxn modelId="{62034ADF-0AB8-4B13-A7F9-33A8F32068AE}" type="presOf" srcId="{ACDA6CC3-59C6-4C86-92E2-3605ABE48DAC}" destId="{1EF6EACB-1587-43F3-815B-7D2923F60AFF}" srcOrd="0" destOrd="0" presId="urn:microsoft.com/office/officeart/2005/8/layout/process4"/>
    <dgm:cxn modelId="{0CB260E0-3468-4058-BE3D-FE3DC32A3F71}" type="presOf" srcId="{B7DC5373-5929-42C3-9A51-3B78897D4C7E}" destId="{4B6C80E2-8C25-4969-AAD6-C9A3CDE31ADB}" srcOrd="0" destOrd="0" presId="urn:microsoft.com/office/officeart/2005/8/layout/process4"/>
    <dgm:cxn modelId="{148FB0E5-98A3-442E-A7C9-F020AB67592E}" srcId="{B1AD25AF-9031-4B14-9901-F4DB7258F4CF}" destId="{ACDA6CC3-59C6-4C86-92E2-3605ABE48DAC}" srcOrd="1" destOrd="0" parTransId="{7AF4AD34-21CD-4BDC-AA4F-72D79D0158E7}" sibTransId="{0DDFA5CA-7EF6-4881-880E-B4AE8038E9F3}"/>
    <dgm:cxn modelId="{47DB5FF5-4196-4166-ADF4-3BCC94712FB8}" srcId="{B1AD25AF-9031-4B14-9901-F4DB7258F4CF}" destId="{04387A37-A28A-4419-9605-A32CFD8ACCF6}" srcOrd="7" destOrd="0" parTransId="{6D642A3E-7918-4C69-A6DE-7D57F7138C60}" sibTransId="{AF4BCF19-8359-44E2-8BE1-7FE62FD4AB44}"/>
    <dgm:cxn modelId="{0EF922BC-FA98-4D5D-A125-473A986D81B2}" type="presParOf" srcId="{A10E151A-052E-4A8F-B184-719073D81AFD}" destId="{A4776C92-E7A4-4109-9A89-55FE5475BF33}" srcOrd="0" destOrd="0" presId="urn:microsoft.com/office/officeart/2005/8/layout/process4"/>
    <dgm:cxn modelId="{A5D23EB7-D6A8-4A2C-8E09-E99D3F818BD1}" type="presParOf" srcId="{A4776C92-E7A4-4109-9A89-55FE5475BF33}" destId="{94C6A025-6AF7-4DD2-9029-CF50D6F85AC1}" srcOrd="0" destOrd="0" presId="urn:microsoft.com/office/officeart/2005/8/layout/process4"/>
    <dgm:cxn modelId="{AD7496EA-AAAF-45B3-94A6-1254CC3EFF3E}" type="presParOf" srcId="{A10E151A-052E-4A8F-B184-719073D81AFD}" destId="{CCA012E5-BE3C-424C-B89A-3F7624E02791}" srcOrd="1" destOrd="0" presId="urn:microsoft.com/office/officeart/2005/8/layout/process4"/>
    <dgm:cxn modelId="{C0CE10F6-75C0-4669-8343-4649B68977DC}" type="presParOf" srcId="{A10E151A-052E-4A8F-B184-719073D81AFD}" destId="{62F7B0BB-2BE9-4559-A974-AD1934A05993}" srcOrd="2" destOrd="0" presId="urn:microsoft.com/office/officeart/2005/8/layout/process4"/>
    <dgm:cxn modelId="{4E095141-8DAB-46B1-86EC-2E6EAA930C40}" type="presParOf" srcId="{62F7B0BB-2BE9-4559-A974-AD1934A05993}" destId="{C13D1F69-AB35-4B5F-9EA1-9B8790B45196}" srcOrd="0" destOrd="0" presId="urn:microsoft.com/office/officeart/2005/8/layout/process4"/>
    <dgm:cxn modelId="{973117CB-A40E-49DD-9FB8-FC5A96BCD5E4}" type="presParOf" srcId="{A10E151A-052E-4A8F-B184-719073D81AFD}" destId="{B730443E-CF10-48A8-BE88-DD29865BC9D2}" srcOrd="3" destOrd="0" presId="urn:microsoft.com/office/officeart/2005/8/layout/process4"/>
    <dgm:cxn modelId="{E555AEA8-A379-4A59-A29A-E6B6DD921DB7}" type="presParOf" srcId="{A10E151A-052E-4A8F-B184-719073D81AFD}" destId="{2C91B102-2CAE-4B46-9EBB-0EAC67513417}" srcOrd="4" destOrd="0" presId="urn:microsoft.com/office/officeart/2005/8/layout/process4"/>
    <dgm:cxn modelId="{E8BCD237-8FF2-4931-8A30-9EFBD38F04FE}" type="presParOf" srcId="{2C91B102-2CAE-4B46-9EBB-0EAC67513417}" destId="{0B212492-CDBE-4F2A-B740-DE2447BD5447}" srcOrd="0" destOrd="0" presId="urn:microsoft.com/office/officeart/2005/8/layout/process4"/>
    <dgm:cxn modelId="{821CA39E-DA19-4279-8C73-0ED1BE013863}" type="presParOf" srcId="{A10E151A-052E-4A8F-B184-719073D81AFD}" destId="{81FEE0EE-64D6-4149-9F34-272662C26188}" srcOrd="5" destOrd="0" presId="urn:microsoft.com/office/officeart/2005/8/layout/process4"/>
    <dgm:cxn modelId="{A65C815F-02E3-4480-8EBA-92536FDF66BD}" type="presParOf" srcId="{A10E151A-052E-4A8F-B184-719073D81AFD}" destId="{59623AC0-4F4F-4BA1-B77D-0CF03957898E}" srcOrd="6" destOrd="0" presId="urn:microsoft.com/office/officeart/2005/8/layout/process4"/>
    <dgm:cxn modelId="{8B0F6BCB-E4F1-4D7F-A64A-6EDCD7422A11}" type="presParOf" srcId="{59623AC0-4F4F-4BA1-B77D-0CF03957898E}" destId="{4B6C80E2-8C25-4969-AAD6-C9A3CDE31ADB}" srcOrd="0" destOrd="0" presId="urn:microsoft.com/office/officeart/2005/8/layout/process4"/>
    <dgm:cxn modelId="{D0DD327A-09D3-4F93-B53F-519B52198949}" type="presParOf" srcId="{A10E151A-052E-4A8F-B184-719073D81AFD}" destId="{C4541340-40D0-480D-9A9B-CFEEC1012BF1}" srcOrd="7" destOrd="0" presId="urn:microsoft.com/office/officeart/2005/8/layout/process4"/>
    <dgm:cxn modelId="{80B83525-DD5B-4058-B16B-75BD4A2A1429}" type="presParOf" srcId="{A10E151A-052E-4A8F-B184-719073D81AFD}" destId="{BF77C78B-3A01-439D-998C-6C322CFDB2EB}" srcOrd="8" destOrd="0" presId="urn:microsoft.com/office/officeart/2005/8/layout/process4"/>
    <dgm:cxn modelId="{0945E0C7-387C-4BD7-89D1-2DCF15A21270}" type="presParOf" srcId="{BF77C78B-3A01-439D-998C-6C322CFDB2EB}" destId="{7815DE5B-8D66-4561-B611-8F3B03B39EEE}" srcOrd="0" destOrd="0" presId="urn:microsoft.com/office/officeart/2005/8/layout/process4"/>
    <dgm:cxn modelId="{107A98A8-7225-41CB-A7B1-8B5BA2C7E2BE}" type="presParOf" srcId="{A10E151A-052E-4A8F-B184-719073D81AFD}" destId="{B82CF048-01AE-4737-B842-6713461EA5CA}" srcOrd="9" destOrd="0" presId="urn:microsoft.com/office/officeart/2005/8/layout/process4"/>
    <dgm:cxn modelId="{32AB25DD-1FFE-4E9F-B673-9545917AB802}" type="presParOf" srcId="{A10E151A-052E-4A8F-B184-719073D81AFD}" destId="{B46086AA-67D2-4440-80AC-8DD9EBD7AB0B}" srcOrd="10" destOrd="0" presId="urn:microsoft.com/office/officeart/2005/8/layout/process4"/>
    <dgm:cxn modelId="{1E6C08EC-9A88-43AF-B0D4-748B2A0D0FAA}" type="presParOf" srcId="{B46086AA-67D2-4440-80AC-8DD9EBD7AB0B}" destId="{FB57737E-81BD-44D8-A1CA-A6D522269946}" srcOrd="0" destOrd="0" presId="urn:microsoft.com/office/officeart/2005/8/layout/process4"/>
    <dgm:cxn modelId="{BDCA75B4-F227-4FA9-90A4-D34C5B4D9535}" type="presParOf" srcId="{A10E151A-052E-4A8F-B184-719073D81AFD}" destId="{AB364644-9289-4ECE-AB55-183264CE98AF}" srcOrd="11" destOrd="0" presId="urn:microsoft.com/office/officeart/2005/8/layout/process4"/>
    <dgm:cxn modelId="{516B0FC0-4703-4681-A7AD-4A30D285D881}" type="presParOf" srcId="{A10E151A-052E-4A8F-B184-719073D81AFD}" destId="{C03BD102-6E63-4AF3-A2D1-2A33F7482BD4}" srcOrd="12" destOrd="0" presId="urn:microsoft.com/office/officeart/2005/8/layout/process4"/>
    <dgm:cxn modelId="{9DE3FEE8-2F11-4E38-8225-3C2EF9E0C04B}" type="presParOf" srcId="{C03BD102-6E63-4AF3-A2D1-2A33F7482BD4}" destId="{6CF16275-FDC3-4C73-9AF9-79473814EBEA}" srcOrd="0" destOrd="0" presId="urn:microsoft.com/office/officeart/2005/8/layout/process4"/>
    <dgm:cxn modelId="{9F4C0E3A-655D-4F3E-AE00-D5C34F10239B}" type="presParOf" srcId="{A10E151A-052E-4A8F-B184-719073D81AFD}" destId="{4E6829F6-959E-4979-904D-A54DB3A66E51}" srcOrd="13" destOrd="0" presId="urn:microsoft.com/office/officeart/2005/8/layout/process4"/>
    <dgm:cxn modelId="{9600E8AB-0084-4CCF-9C20-C3F7ABB0720F}" type="presParOf" srcId="{A10E151A-052E-4A8F-B184-719073D81AFD}" destId="{C849CFFB-376F-4850-834D-9A20B16B59CB}" srcOrd="14" destOrd="0" presId="urn:microsoft.com/office/officeart/2005/8/layout/process4"/>
    <dgm:cxn modelId="{C7E75366-1F74-429A-A01E-D0DC2C965838}" type="presParOf" srcId="{C849CFFB-376F-4850-834D-9A20B16B59CB}" destId="{FC246A0F-5710-4568-A42D-952082020F00}" srcOrd="0" destOrd="0" presId="urn:microsoft.com/office/officeart/2005/8/layout/process4"/>
    <dgm:cxn modelId="{F7E10810-4F95-4383-9492-3443ABB35D87}" type="presParOf" srcId="{A10E151A-052E-4A8F-B184-719073D81AFD}" destId="{2D14F4D2-7BA1-40B4-A885-E5BB500E8B89}" srcOrd="15" destOrd="0" presId="urn:microsoft.com/office/officeart/2005/8/layout/process4"/>
    <dgm:cxn modelId="{00D9D941-8890-4FEB-82BB-05535C3BDEB5}" type="presParOf" srcId="{A10E151A-052E-4A8F-B184-719073D81AFD}" destId="{9A23F24F-EF3B-4B36-86EC-53D581ECEF57}" srcOrd="16" destOrd="0" presId="urn:microsoft.com/office/officeart/2005/8/layout/process4"/>
    <dgm:cxn modelId="{EE8EFB5E-2A68-435A-9CA1-0389931C518B}" type="presParOf" srcId="{9A23F24F-EF3B-4B36-86EC-53D581ECEF57}" destId="{1EF6EACB-1587-43F3-815B-7D2923F60AFF}" srcOrd="0" destOrd="0" presId="urn:microsoft.com/office/officeart/2005/8/layout/process4"/>
    <dgm:cxn modelId="{BA0650FD-3BA9-4F29-9377-8AF0080D4C44}" type="presParOf" srcId="{A10E151A-052E-4A8F-B184-719073D81AFD}" destId="{E109CDB6-48A1-4F32-A4B3-21CCC1AA945D}" srcOrd="17" destOrd="0" presId="urn:microsoft.com/office/officeart/2005/8/layout/process4"/>
    <dgm:cxn modelId="{2C2D670A-4471-49EE-A032-D3164825D474}" type="presParOf" srcId="{A10E151A-052E-4A8F-B184-719073D81AFD}" destId="{54E898D6-DFF9-4935-8E31-7F8DDC1A4A6A}" srcOrd="18" destOrd="0" presId="urn:microsoft.com/office/officeart/2005/8/layout/process4"/>
    <dgm:cxn modelId="{AF115CD0-8DB8-4D99-8A77-AE16E66353E1}" type="presParOf" srcId="{54E898D6-DFF9-4935-8E31-7F8DDC1A4A6A}" destId="{3C4B8573-BE8A-4408-B1D6-62771E13CDC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6A025-6AF7-4DD2-9029-CF50D6F85AC1}">
      <dsp:nvSpPr>
        <dsp:cNvPr id="0" name=""/>
        <dsp:cNvSpPr/>
      </dsp:nvSpPr>
      <dsp:spPr>
        <a:xfrm>
          <a:off x="0" y="5830711"/>
          <a:ext cx="4966853" cy="54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Save centerline</a:t>
          </a:r>
        </a:p>
      </dsp:txBody>
      <dsp:txXfrm>
        <a:off x="0" y="5830711"/>
        <a:ext cx="4966853" cy="546701"/>
      </dsp:txXfrm>
    </dsp:sp>
    <dsp:sp modelId="{0B212492-CDBE-4F2A-B740-DE2447BD5447}">
      <dsp:nvSpPr>
        <dsp:cNvPr id="0" name=""/>
        <dsp:cNvSpPr/>
      </dsp:nvSpPr>
      <dsp:spPr>
        <a:xfrm rot="10800000">
          <a:off x="0" y="4998085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Resample using cubic b-spline</a:t>
          </a:r>
        </a:p>
      </dsp:txBody>
      <dsp:txXfrm rot="10800000">
        <a:off x="0" y="4998085"/>
        <a:ext cx="4966853" cy="546344"/>
      </dsp:txXfrm>
    </dsp:sp>
    <dsp:sp modelId="{7815DE5B-8D66-4561-B611-8F3B03B39EEE}">
      <dsp:nvSpPr>
        <dsp:cNvPr id="0" name=""/>
        <dsp:cNvSpPr/>
      </dsp:nvSpPr>
      <dsp:spPr>
        <a:xfrm rot="10800000">
          <a:off x="0" y="4165459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Migrate centerline, do not migrate edge padding</a:t>
          </a:r>
        </a:p>
      </dsp:txBody>
      <dsp:txXfrm rot="10800000">
        <a:off x="0" y="4165459"/>
        <a:ext cx="4966853" cy="546344"/>
      </dsp:txXfrm>
    </dsp:sp>
    <dsp:sp modelId="{FB57737E-81BD-44D8-A1CA-A6D522269946}">
      <dsp:nvSpPr>
        <dsp:cNvPr id="0" name=""/>
        <dsp:cNvSpPr/>
      </dsp:nvSpPr>
      <dsp:spPr>
        <a:xfrm rot="10800000">
          <a:off x="0" y="3332832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adjusted migration rate</a:t>
          </a:r>
        </a:p>
      </dsp:txBody>
      <dsp:txXfrm rot="10800000">
        <a:off x="0" y="3332832"/>
        <a:ext cx="4966853" cy="546344"/>
      </dsp:txXfrm>
    </dsp:sp>
    <dsp:sp modelId="{6CF16275-FDC3-4C73-9AF9-79473814EBEA}">
      <dsp:nvSpPr>
        <dsp:cNvPr id="0" name=""/>
        <dsp:cNvSpPr/>
      </dsp:nvSpPr>
      <dsp:spPr>
        <a:xfrm rot="10800000">
          <a:off x="0" y="2500206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nominal migration rate</a:t>
          </a:r>
        </a:p>
      </dsp:txBody>
      <dsp:txXfrm rot="10800000">
        <a:off x="0" y="2500206"/>
        <a:ext cx="4966853" cy="546344"/>
      </dsp:txXfrm>
    </dsp:sp>
    <dsp:sp modelId="{FC246A0F-5710-4568-A42D-952082020F00}">
      <dsp:nvSpPr>
        <dsp:cNvPr id="0" name=""/>
        <dsp:cNvSpPr/>
      </dsp:nvSpPr>
      <dsp:spPr>
        <a:xfrm rot="10800000">
          <a:off x="0" y="1667580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curvature </a:t>
          </a:r>
          <a:r>
            <a:rPr lang="en-US" sz="1800" kern="1200">
              <a:solidFill>
                <a:srgbClr val="FF0000"/>
              </a:solidFill>
            </a:rPr>
            <a:t>and</a:t>
          </a:r>
          <a:r>
            <a:rPr lang="en-US" sz="1800" kern="1200"/>
            <a:t> </a:t>
          </a:r>
          <a:r>
            <a:rPr lang="en-US" sz="1800" kern="1200">
              <a:solidFill>
                <a:srgbClr val="FF0000"/>
              </a:solidFill>
            </a:rPr>
            <a:t>smooth it</a:t>
          </a:r>
        </a:p>
      </dsp:txBody>
      <dsp:txXfrm rot="10800000">
        <a:off x="0" y="1667580"/>
        <a:ext cx="4966853" cy="546344"/>
      </dsp:txXfrm>
    </dsp:sp>
    <dsp:sp modelId="{1EF6EACB-1587-43F3-815B-7D2923F60AFF}">
      <dsp:nvSpPr>
        <dsp:cNvPr id="0" name=""/>
        <dsp:cNvSpPr/>
      </dsp:nvSpPr>
      <dsp:spPr>
        <a:xfrm rot="10800000">
          <a:off x="0" y="834954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Initialize centerline with small noise (uniform) and padding at edges</a:t>
          </a:r>
        </a:p>
      </dsp:txBody>
      <dsp:txXfrm rot="10800000">
        <a:off x="0" y="834954"/>
        <a:ext cx="4966853" cy="546344"/>
      </dsp:txXfrm>
    </dsp:sp>
    <dsp:sp modelId="{3C4B8573-BE8A-4408-B1D6-62771E13CDCD}">
      <dsp:nvSpPr>
        <dsp:cNvPr id="0" name=""/>
        <dsp:cNvSpPr/>
      </dsp:nvSpPr>
      <dsp:spPr>
        <a:xfrm rot="10800000">
          <a:off x="0" y="2327"/>
          <a:ext cx="4966853" cy="84082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Define parameters</a:t>
          </a:r>
        </a:p>
      </dsp:txBody>
      <dsp:txXfrm rot="10800000">
        <a:off x="0" y="2327"/>
        <a:ext cx="4966853" cy="546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6A025-6AF7-4DD2-9029-CF50D6F85AC1}">
      <dsp:nvSpPr>
        <dsp:cNvPr id="0" name=""/>
        <dsp:cNvSpPr/>
      </dsp:nvSpPr>
      <dsp:spPr>
        <a:xfrm>
          <a:off x="0" y="6217302"/>
          <a:ext cx="4966853" cy="453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Save centerline and other information</a:t>
          </a:r>
        </a:p>
      </dsp:txBody>
      <dsp:txXfrm>
        <a:off x="0" y="6217302"/>
        <a:ext cx="4966853" cy="453579"/>
      </dsp:txXfrm>
    </dsp:sp>
    <dsp:sp modelId="{C13D1F69-AB35-4B5F-9EA1-9B8790B45196}">
      <dsp:nvSpPr>
        <dsp:cNvPr id="0" name=""/>
        <dsp:cNvSpPr/>
      </dsp:nvSpPr>
      <dsp:spPr>
        <a:xfrm rot="10800000">
          <a:off x="0" y="5526499"/>
          <a:ext cx="4966853" cy="697605"/>
        </a:xfrm>
        <a:prstGeom prst="upArrowCallou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FF0000"/>
              </a:solidFill>
            </a:rPr>
            <a:t>Identify self intersection and create oxbow lakes</a:t>
          </a:r>
        </a:p>
      </dsp:txBody>
      <dsp:txXfrm rot="10800000">
        <a:off x="0" y="5526499"/>
        <a:ext cx="4966853" cy="453283"/>
      </dsp:txXfrm>
    </dsp:sp>
    <dsp:sp modelId="{0B212492-CDBE-4F2A-B740-DE2447BD5447}">
      <dsp:nvSpPr>
        <dsp:cNvPr id="0" name=""/>
        <dsp:cNvSpPr/>
      </dsp:nvSpPr>
      <dsp:spPr>
        <a:xfrm rot="10800000">
          <a:off x="0" y="4835697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Resample using cubic b-spline</a:t>
          </a:r>
        </a:p>
      </dsp:txBody>
      <dsp:txXfrm rot="10800000">
        <a:off x="0" y="4835697"/>
        <a:ext cx="4966853" cy="453283"/>
      </dsp:txXfrm>
    </dsp:sp>
    <dsp:sp modelId="{4B6C80E2-8C25-4969-AAD6-C9A3CDE31ADB}">
      <dsp:nvSpPr>
        <dsp:cNvPr id="0" name=""/>
        <dsp:cNvSpPr/>
      </dsp:nvSpPr>
      <dsp:spPr>
        <a:xfrm rot="10800000">
          <a:off x="0" y="4144895"/>
          <a:ext cx="4966853" cy="697605"/>
        </a:xfrm>
        <a:prstGeom prst="upArrowCallou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FF0000"/>
              </a:solidFill>
            </a:rPr>
            <a:t>Modify downstream padding with repeated boundary condition</a:t>
          </a:r>
        </a:p>
      </dsp:txBody>
      <dsp:txXfrm rot="10800000">
        <a:off x="0" y="4144895"/>
        <a:ext cx="4966853" cy="453283"/>
      </dsp:txXfrm>
    </dsp:sp>
    <dsp:sp modelId="{7815DE5B-8D66-4561-B611-8F3B03B39EEE}">
      <dsp:nvSpPr>
        <dsp:cNvPr id="0" name=""/>
        <dsp:cNvSpPr/>
      </dsp:nvSpPr>
      <dsp:spPr>
        <a:xfrm rot="10800000">
          <a:off x="0" y="3454093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Migrate centerline, do not migrate edge padding</a:t>
          </a:r>
        </a:p>
      </dsp:txBody>
      <dsp:txXfrm rot="10800000">
        <a:off x="0" y="3454093"/>
        <a:ext cx="4966853" cy="453283"/>
      </dsp:txXfrm>
    </dsp:sp>
    <dsp:sp modelId="{FB57737E-81BD-44D8-A1CA-A6D522269946}">
      <dsp:nvSpPr>
        <dsp:cNvPr id="0" name=""/>
        <dsp:cNvSpPr/>
      </dsp:nvSpPr>
      <dsp:spPr>
        <a:xfrm rot="10800000">
          <a:off x="0" y="2763290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adjusted migration rate</a:t>
          </a:r>
        </a:p>
      </dsp:txBody>
      <dsp:txXfrm rot="10800000">
        <a:off x="0" y="2763290"/>
        <a:ext cx="4966853" cy="453283"/>
      </dsp:txXfrm>
    </dsp:sp>
    <dsp:sp modelId="{6CF16275-FDC3-4C73-9AF9-79473814EBEA}">
      <dsp:nvSpPr>
        <dsp:cNvPr id="0" name=""/>
        <dsp:cNvSpPr/>
      </dsp:nvSpPr>
      <dsp:spPr>
        <a:xfrm rot="10800000">
          <a:off x="0" y="2072488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nominal migration rate</a:t>
          </a:r>
        </a:p>
      </dsp:txBody>
      <dsp:txXfrm rot="10800000">
        <a:off x="0" y="2072488"/>
        <a:ext cx="4966853" cy="453283"/>
      </dsp:txXfrm>
    </dsp:sp>
    <dsp:sp modelId="{FC246A0F-5710-4568-A42D-952082020F00}">
      <dsp:nvSpPr>
        <dsp:cNvPr id="0" name=""/>
        <dsp:cNvSpPr/>
      </dsp:nvSpPr>
      <dsp:spPr>
        <a:xfrm rot="10800000">
          <a:off x="0" y="1381686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Compute curvature</a:t>
          </a:r>
          <a:endParaRPr lang="en-US" sz="1800" kern="1200">
            <a:solidFill>
              <a:srgbClr val="FF0000"/>
            </a:solidFill>
          </a:endParaRPr>
        </a:p>
      </dsp:txBody>
      <dsp:txXfrm rot="10800000">
        <a:off x="0" y="1381686"/>
        <a:ext cx="4966853" cy="453283"/>
      </dsp:txXfrm>
    </dsp:sp>
    <dsp:sp modelId="{1EF6EACB-1587-43F3-815B-7D2923F60AFF}">
      <dsp:nvSpPr>
        <dsp:cNvPr id="0" name=""/>
        <dsp:cNvSpPr/>
      </dsp:nvSpPr>
      <dsp:spPr>
        <a:xfrm rot="10800000">
          <a:off x="0" y="690884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Initialize centerline with small noise (uniform) and padding at edges</a:t>
          </a:r>
        </a:p>
      </dsp:txBody>
      <dsp:txXfrm rot="10800000">
        <a:off x="0" y="690884"/>
        <a:ext cx="4966853" cy="453283"/>
      </dsp:txXfrm>
    </dsp:sp>
    <dsp:sp modelId="{3C4B8573-BE8A-4408-B1D6-62771E13CDCD}">
      <dsp:nvSpPr>
        <dsp:cNvPr id="0" name=""/>
        <dsp:cNvSpPr/>
      </dsp:nvSpPr>
      <dsp:spPr>
        <a:xfrm rot="10800000">
          <a:off x="0" y="81"/>
          <a:ext cx="4966853" cy="69760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Define parameters</a:t>
          </a:r>
        </a:p>
      </dsp:txBody>
      <dsp:txXfrm rot="10800000">
        <a:off x="0" y="81"/>
        <a:ext cx="4966853" cy="453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52A0-EF36-4FD8-BE9C-7FF4EEA67F32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3548-B9CB-410D-BF98-BDA0098F4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5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Meandering of rivers is an important topic in geology and civil </a:t>
            </a:r>
            <a:r>
              <a:rPr lang="en-US" err="1"/>
              <a:t>engg</a:t>
            </a:r>
            <a:r>
              <a:rPr lang="en-US"/>
              <a:t> because channel migration has practical implications in land use, sediment budgets, and navigation.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2DDD4-40B2-4E57-BFF7-5BAA9FAE34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8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Research on braided rivers in recent, but on meandering rives has been ongoing since a long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3548-B9CB-410D-BF98-BDA0098F4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3548-B9CB-410D-BF98-BDA0098F4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Analysis of channel migration of the Ucayali River, Peru, over a two year period. (A) Landsat image from 1987, with local migration rate vectors plotted. Bend numbers correspond to those shown in (B). (B) Along-channel variation of nominal migration rate and actual migration rate. (C) Plot of predicted and actual migration rates. Prediction is based on an erodibility constant of 300 m/</a:t>
            </a:r>
            <a:r>
              <a:rPr lang="en-US" err="1"/>
              <a:t>yr</a:t>
            </a:r>
            <a:r>
              <a:rPr lang="en-US"/>
              <a:t> and a friction factor of 0.007.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3548-B9CB-410D-BF98-BDA0098F4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far as we can tell, there doesn’t seem to be any smoothing done to the curvature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3548-B9CB-410D-BF98-BDA0098F4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9D98-316A-42C1-A2FB-745AC80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B3605-DFEE-4B71-99AE-2E6069166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DD8C-768C-4B36-B3E1-39F559F9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695F-BB6F-44D1-B3FB-3932AB2D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1447-53EE-4D31-8AAC-01A8931A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BEA2-C1F5-4AA1-BADE-D0025A46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0BA3A-DDEE-4631-8FE1-8DBB2977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B4C0-5272-4BA4-98D0-08E99C88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8F880-A805-46CE-8AD4-0E626514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F4F8-2F48-4356-92FD-57A540F7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5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31960-9969-4BC2-A3C7-00767200C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D6421-34E3-4F74-B33E-6B390C68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98FEB-FE15-4FD5-901D-0862B315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20DB-600A-4122-8CDB-3457CDDC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9803-53A2-4930-B0E2-791267C5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0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0D3A-277A-4C16-A714-EFACB54B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23B0-B0AE-4D85-A4FB-72A63CA8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0876-6EA0-4C80-A5A4-29D1A391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A0A5-2566-4928-82E2-705F0574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DE51-87F9-4F8F-B8D3-150F7C6A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F109-2308-48F2-9079-75D150BD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8935-3C1B-451F-93FA-A38B2555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7BEC-FBAB-4F97-AE11-586499E3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F4BAC-0015-465D-A3C1-25876CA1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2AC17-FCEA-4D50-B9D5-B005DEAA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4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840E-6F53-4874-9D14-B21382D9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FA15D-714E-4A24-B3AB-9ED40D7B7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1961-2868-4914-925C-7B264DAAA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A6245-BB03-4323-822C-F21C2355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828E9-357F-4C19-8A7E-065DFC6A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BD987-D1D1-4D6D-85AE-A7A7D4E6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0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76B6-6BF1-4DF9-A33F-96AB6FF07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83899-EE82-4ED8-A7EA-D09F87A66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8C6E8-F590-465F-AE84-B4F991C91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6F263-8EC9-4142-B7E5-AE5C5FF9F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64FDA-104A-44B2-8294-53E3DBBFB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5B9E6-A957-47DB-B4B0-252F46BC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0BBB6-A50A-4081-96C1-937A8143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C3703-E815-4779-A87C-F3F24FA1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BF9A-5AC4-4F91-A7DC-6FF26860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0BA65-B846-46CC-8EE6-5A82BAA3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FB1A8-A45B-441B-87AC-B41B2FE9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8174-DBDF-4867-805E-68D49836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E5709-AB44-4776-A332-50B2CE14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80833-9709-455F-8B5D-80E89B4D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EAE56-C5A6-463B-9733-5837A07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96F2-160D-4A4B-9E4A-E5BDD167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52D6-BAEF-4BCE-85C5-636D7DD3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5ABDA-C848-4948-B82F-F6A5D9A9D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FF7AF-5F8C-47EA-B94A-AC9DF292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9CDD1-325C-49E9-8F0D-13902168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096BA-CC93-4730-84B9-3FA34C51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A528-5A40-4021-8A87-42A00F26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5F381-01EB-4A65-9A90-2AA864DCC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40DFC-0AE3-4712-B83C-FDE4CEE0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EFAC9-0B01-4B33-AEE5-9FDBF9EA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B30AE-C2C8-4118-886A-96388C8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FBC52-ACB3-4D1D-8508-88ADEB0A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43E8E-24D3-4FA5-8BE2-02B305F8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" y="216974"/>
            <a:ext cx="12006532" cy="93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96D17-3730-4F91-8B24-0611D9B73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8453C-A01E-484A-893B-6104FC999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6E6C5-F429-4822-98C7-79CB60DA213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6419-9443-4491-A171-EAC35E928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F776-362D-446D-A1B3-0A5DE8E40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6722-C324-481E-A255-C1BC6898A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A8EDE-6DEB-497F-9977-D6C191979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6" y="0"/>
            <a:ext cx="12205156" cy="6858000"/>
          </a:xfrm>
          <a:prstGeom prst="rect">
            <a:avLst/>
          </a:prstGeom>
        </p:spPr>
      </p:pic>
      <p:sp>
        <p:nvSpPr>
          <p:cNvPr id="4" name="Shape 54">
            <a:extLst>
              <a:ext uri="{FF2B5EF4-FFF2-40B4-BE49-F238E27FC236}">
                <a16:creationId xmlns:a16="http://schemas.microsoft.com/office/drawing/2014/main" id="{1D4BF948-6007-443C-9B2B-BE6B93A506B4}"/>
              </a:ext>
            </a:extLst>
          </p:cNvPr>
          <p:cNvSpPr txBox="1">
            <a:spLocks noGrp="1"/>
          </p:cNvSpPr>
          <p:nvPr/>
        </p:nvSpPr>
        <p:spPr>
          <a:xfrm>
            <a:off x="-13156" y="2241037"/>
            <a:ext cx="12205156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" sz="4800" b="1">
                <a:solidFill>
                  <a:schemeClr val="tx1"/>
                </a:solidFill>
              </a:rPr>
              <a:t>Controls on Geometry of </a:t>
            </a:r>
          </a:p>
          <a:p>
            <a:r>
              <a:rPr lang="en" sz="4800" b="1">
                <a:solidFill>
                  <a:schemeClr val="tx1"/>
                </a:solidFill>
              </a:rPr>
              <a:t>Meandering Streams</a:t>
            </a:r>
          </a:p>
        </p:txBody>
      </p:sp>
      <p:sp>
        <p:nvSpPr>
          <p:cNvPr id="5" name="Shape 55">
            <a:extLst>
              <a:ext uri="{FF2B5EF4-FFF2-40B4-BE49-F238E27FC236}">
                <a16:creationId xmlns:a16="http://schemas.microsoft.com/office/drawing/2014/main" id="{D8A021AF-9150-4567-BD1E-08E915813B2E}"/>
              </a:ext>
            </a:extLst>
          </p:cNvPr>
          <p:cNvSpPr txBox="1">
            <a:spLocks noGrp="1"/>
          </p:cNvSpPr>
          <p:nvPr/>
        </p:nvSpPr>
        <p:spPr>
          <a:xfrm>
            <a:off x="1835700" y="38243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Mustafa Al Ibrahim and </a:t>
            </a:r>
            <a:r>
              <a:rPr lang="en" sz="1800" b="1">
                <a:solidFill>
                  <a:schemeClr val="tx1"/>
                </a:solidFill>
              </a:rPr>
              <a:t>Tanvi Chheda</a:t>
            </a:r>
          </a:p>
        </p:txBody>
      </p:sp>
    </p:spTree>
    <p:extLst>
      <p:ext uri="{BB962C8B-B14F-4D97-AF65-F5344CB8AC3E}">
        <p14:creationId xmlns:p14="http://schemas.microsoft.com/office/powerpoint/2010/main" val="362712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26F0-D8DF-4BDC-B1AB-ED25C2A4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F6B49-AB9F-47BB-8BCA-A3F051F72792}"/>
                  </a:ext>
                </a:extLst>
              </p:cNvPr>
              <p:cNvSpPr txBox="1"/>
              <p:nvPr/>
            </p:nvSpPr>
            <p:spPr>
              <a:xfrm>
                <a:off x="468222" y="1860981"/>
                <a:ext cx="1203021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nary>
                          <m:nary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nary>
                      </m:e>
                    </m:d>
                    <m:sSup>
                      <m:sSupPr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d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60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F6B49-AB9F-47BB-8BCA-A3F051F7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22" y="1860981"/>
                <a:ext cx="12030216" cy="81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0B994-AAF2-48EF-9C89-7DB151266D91}"/>
                  </a:ext>
                </a:extLst>
              </p:cNvPr>
              <p:cNvSpPr txBox="1"/>
              <p:nvPr/>
            </p:nvSpPr>
            <p:spPr>
              <a:xfrm>
                <a:off x="389845" y="3042978"/>
                <a:ext cx="2145459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>
                        <m:fPr>
                          <m:ctrlP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0B994-AAF2-48EF-9C89-7DB15126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5" y="3042978"/>
                <a:ext cx="2145459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E8B9E-95C3-46F2-BC36-8DE2627617F7}"/>
                  </a:ext>
                </a:extLst>
              </p:cNvPr>
              <p:cNvSpPr txBox="1"/>
              <p:nvPr/>
            </p:nvSpPr>
            <p:spPr>
              <a:xfrm>
                <a:off x="8305940" y="4601481"/>
                <a:ext cx="2007729" cy="454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𝛼𝜉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E8B9E-95C3-46F2-BC36-8DE262761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940" y="4601481"/>
                <a:ext cx="2007729" cy="454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11931-73C9-4275-87F8-716801E2BC01}"/>
                  </a:ext>
                </a:extLst>
              </p:cNvPr>
              <p:cNvSpPr txBox="1"/>
              <p:nvPr/>
            </p:nvSpPr>
            <p:spPr>
              <a:xfrm>
                <a:off x="8384317" y="5208292"/>
                <a:ext cx="1303690" cy="709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B11931-73C9-4275-87F8-716801E2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317" y="5208292"/>
                <a:ext cx="1303690" cy="709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2B38E-9ACC-4BDF-A0DE-E0DD527FD50F}"/>
                  </a:ext>
                </a:extLst>
              </p:cNvPr>
              <p:cNvSpPr txBox="1"/>
              <p:nvPr/>
            </p:nvSpPr>
            <p:spPr>
              <a:xfrm>
                <a:off x="389845" y="4322801"/>
                <a:ext cx="55560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>
                    <a:latin typeface="Cambria Math" panose="02040503050406030204" pitchFamily="18" charset="0"/>
                  </a:rPr>
                  <a:t>    </a:t>
                </a:r>
                <a:r>
                  <a:rPr lang="en-US" i="1">
                    <a:latin typeface="Cambria Math" panose="02040503050406030204" pitchFamily="18" charset="0"/>
                  </a:rPr>
                  <a:t>Actual migration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1">
                    <a:latin typeface="Cambria Math" panose="02040503050406030204" pitchFamily="18" charset="0"/>
                  </a:rPr>
                  <a:t>    Nominal migration rate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US" b="0" i="1"/>
                  <a:t>      Weight parameter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b="0" i="1"/>
                  <a:t>      Weight parameter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/>
                  <a:t>      Upstream weight function</a:t>
                </a:r>
                <a:endParaRPr lang="en-US" b="0" i="1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i="1"/>
                  <a:t>       distance from stream origin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b="0" i="1"/>
                  <a:t>       distance from stream origin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2B38E-9ACC-4BDF-A0DE-E0DD527FD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5" y="4322801"/>
                <a:ext cx="5556069" cy="2031325"/>
              </a:xfrm>
              <a:prstGeom prst="rect">
                <a:avLst/>
              </a:prstGeom>
              <a:blipFill>
                <a:blip r:embed="rId6"/>
                <a:stretch>
                  <a:fillRect l="-32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E5D3A5CB-F934-4D70-91BB-0B0E04FD06FC}"/>
              </a:ext>
            </a:extLst>
          </p:cNvPr>
          <p:cNvSpPr/>
          <p:nvPr/>
        </p:nvSpPr>
        <p:spPr>
          <a:xfrm rot="5400000">
            <a:off x="7803556" y="-1996493"/>
            <a:ext cx="304406" cy="7765619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6E02A4CA-2EB3-41C1-9D94-056B29EBCACC}"/>
              </a:ext>
            </a:extLst>
          </p:cNvPr>
          <p:cNvSpPr/>
          <p:nvPr/>
        </p:nvSpPr>
        <p:spPr>
          <a:xfrm rot="5400000">
            <a:off x="2672767" y="1149856"/>
            <a:ext cx="304406" cy="1471108"/>
          </a:xfrm>
          <a:prstGeom prst="leftBracket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3A2E2-64C3-4472-B33A-3854DD7FE32F}"/>
                  </a:ext>
                </a:extLst>
              </p:cNvPr>
              <p:cNvSpPr/>
              <p:nvPr/>
            </p:nvSpPr>
            <p:spPr>
              <a:xfrm>
                <a:off x="3958247" y="4309782"/>
                <a:ext cx="2804159" cy="177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i="1"/>
                  <a:t>      Constant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b="0" i="1"/>
                  <a:t>     </a:t>
                </a:r>
                <a:r>
                  <a:rPr lang="en-US" i="1"/>
                  <a:t>Fr</a:t>
                </a:r>
                <a:r>
                  <a:rPr lang="en-US" b="0" i="1"/>
                  <a:t>iction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="0" i="1"/>
                  <a:t>      Channel depth</a:t>
                </a:r>
              </a:p>
              <a:p>
                <a:r>
                  <a:rPr lang="en-US" i="1"/>
                  <a:t>W     Channel width 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i="1"/>
                  <a:t>       </a:t>
                </a:r>
                <a:r>
                  <a:rPr lang="en-US" i="1"/>
                  <a:t>Bend radius</a:t>
                </a:r>
                <a:endParaRPr lang="en-US" b="0" i="1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b="0" i="1"/>
                  <a:t>      Erodibility constant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3A2E2-64C3-4472-B33A-3854DD7FE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247" y="4309782"/>
                <a:ext cx="2804159" cy="1776577"/>
              </a:xfrm>
              <a:prstGeom prst="rect">
                <a:avLst/>
              </a:prstGeom>
              <a:blipFill>
                <a:blip r:embed="rId7"/>
                <a:stretch>
                  <a:fillRect l="-1739" t="-2062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D9F0ECF-6B20-44CC-984C-704E471C32DB}"/>
              </a:ext>
            </a:extLst>
          </p:cNvPr>
          <p:cNvSpPr txBox="1"/>
          <p:nvPr/>
        </p:nvSpPr>
        <p:spPr>
          <a:xfrm>
            <a:off x="1992242" y="999572"/>
            <a:ext cx="1665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rgbClr val="002060"/>
                </a:solidFill>
              </a:rPr>
              <a:t>Nominal </a:t>
            </a:r>
          </a:p>
          <a:p>
            <a:pPr algn="ctr"/>
            <a:r>
              <a:rPr lang="en-US" sz="2000">
                <a:solidFill>
                  <a:srgbClr val="002060"/>
                </a:solidFill>
              </a:rPr>
              <a:t>migration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349E2-686D-4894-A093-80435FB76A52}"/>
              </a:ext>
            </a:extLst>
          </p:cNvPr>
          <p:cNvSpPr txBox="1"/>
          <p:nvPr/>
        </p:nvSpPr>
        <p:spPr>
          <a:xfrm>
            <a:off x="6721366" y="1242039"/>
            <a:ext cx="2197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Migration rate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BE8572-1289-4BB3-8C3C-2EBA83FEBF30}"/>
              </a:ext>
            </a:extLst>
          </p:cNvPr>
          <p:cNvSpPr/>
          <p:nvPr/>
        </p:nvSpPr>
        <p:spPr>
          <a:xfrm>
            <a:off x="8098971" y="3849189"/>
            <a:ext cx="3978010" cy="2244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CC2BA-C2B5-4E8D-B0C8-46BA8B435BC7}"/>
              </a:ext>
            </a:extLst>
          </p:cNvPr>
          <p:cNvSpPr txBox="1"/>
          <p:nvPr/>
        </p:nvSpPr>
        <p:spPr>
          <a:xfrm>
            <a:off x="8083980" y="3928597"/>
            <a:ext cx="34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Upstream weight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C90E6-5D74-41EF-AC03-B31575FDD00A}"/>
              </a:ext>
            </a:extLst>
          </p:cNvPr>
          <p:cNvSpPr txBox="1"/>
          <p:nvPr/>
        </p:nvSpPr>
        <p:spPr>
          <a:xfrm>
            <a:off x="9309804" y="28308"/>
            <a:ext cx="298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(Howard and Knutson, 1984) </a:t>
            </a:r>
          </a:p>
        </p:txBody>
      </p:sp>
    </p:spTree>
    <p:extLst>
      <p:ext uri="{BB962C8B-B14F-4D97-AF65-F5344CB8AC3E}">
        <p14:creationId xmlns:p14="http://schemas.microsoft.com/office/powerpoint/2010/main" val="350557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83DB-67AD-43BA-8FC3-09A8FED4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Practicalities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86AD58-1059-4BFA-B8BA-EDBADD4BE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034604"/>
              </p:ext>
            </p:extLst>
          </p:nvPr>
        </p:nvGraphicFramePr>
        <p:xfrm>
          <a:off x="6868391" y="216974"/>
          <a:ext cx="4966853" cy="637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Left Bracket 9">
            <a:extLst>
              <a:ext uri="{FF2B5EF4-FFF2-40B4-BE49-F238E27FC236}">
                <a16:creationId xmlns:a16="http://schemas.microsoft.com/office/drawing/2014/main" id="{3E266916-6721-4678-A987-EF669567995A}"/>
              </a:ext>
            </a:extLst>
          </p:cNvPr>
          <p:cNvSpPr/>
          <p:nvPr/>
        </p:nvSpPr>
        <p:spPr>
          <a:xfrm>
            <a:off x="5974773" y="2182091"/>
            <a:ext cx="900547" cy="4239490"/>
          </a:xfrm>
          <a:prstGeom prst="leftBracket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94035-C676-4700-AA0E-E5767E2DD4D2}"/>
              </a:ext>
            </a:extLst>
          </p:cNvPr>
          <p:cNvSpPr txBox="1"/>
          <p:nvPr/>
        </p:nvSpPr>
        <p:spPr>
          <a:xfrm>
            <a:off x="86591" y="6412049"/>
            <a:ext cx="231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(Sylvester et al., 2018)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4547C2-3896-4E96-8621-BE33B0A65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79" y="1517711"/>
            <a:ext cx="5401757" cy="46758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Smoothing of curvature (</a:t>
            </a:r>
            <a:r>
              <a:rPr lang="en-US" err="1"/>
              <a:t>Gavitzky</a:t>
            </a:r>
            <a:r>
              <a:rPr lang="en-US"/>
              <a:t> &amp; </a:t>
            </a:r>
            <a:r>
              <a:rPr lang="en-US" err="1"/>
              <a:t>Golay</a:t>
            </a:r>
            <a:r>
              <a:rPr lang="en-US"/>
              <a:t>, 1964) was not applied! 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Spline interpolation and resampling is very important for the stability of the method</a:t>
            </a:r>
          </a:p>
        </p:txBody>
      </p:sp>
    </p:spTree>
    <p:extLst>
      <p:ext uri="{BB962C8B-B14F-4D97-AF65-F5344CB8AC3E}">
        <p14:creationId xmlns:p14="http://schemas.microsoft.com/office/powerpoint/2010/main" val="161865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DA65-3402-4DFE-9AC9-9EDC70C2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term 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8C8F3-DAD8-4D12-BDD0-06FB31A7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11" y="996292"/>
            <a:ext cx="9352008" cy="57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0934-CA00-4DC9-94A9-8464CE28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term 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C53D8-4FD8-4005-928D-03F8F06B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24" y="992862"/>
            <a:ext cx="10710152" cy="57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3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8119-7FE2-4C9D-8EB7-88F39985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(parameters and animation)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7CF1-BADE-49C3-9235-1819A9898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62" y="1901012"/>
            <a:ext cx="3705809" cy="4351338"/>
          </a:xfrm>
        </p:spPr>
        <p:txBody>
          <a:bodyPr/>
          <a:lstStyle/>
          <a:p>
            <a:r>
              <a:rPr lang="en-US"/>
              <a:t>Wavelength a function of depth and width of stream</a:t>
            </a:r>
          </a:p>
          <a:p>
            <a:endParaRPr lang="en-US"/>
          </a:p>
          <a:p>
            <a:r>
              <a:rPr lang="en-US"/>
              <a:t>Decreasing effect of upstream curvature delays growth of meanders.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28ABC-51C1-4BBE-B687-07C2113F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1359231"/>
            <a:ext cx="3238500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C927E-3CDF-49E7-AAE7-A949CEC0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228" y="1368755"/>
            <a:ext cx="3248025" cy="212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3C797-0CA2-45AA-9C4F-7803331B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228" y="3949700"/>
            <a:ext cx="3276600" cy="214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1F260-3F1E-4433-9D27-3E8587F9F277}"/>
              </a:ext>
            </a:extLst>
          </p:cNvPr>
          <p:cNvSpPr txBox="1"/>
          <p:nvPr/>
        </p:nvSpPr>
        <p:spPr>
          <a:xfrm>
            <a:off x="4926563" y="3492830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 = 1, Depth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1F7F8-96C2-4523-B923-F06A098A3E6E}"/>
              </a:ext>
            </a:extLst>
          </p:cNvPr>
          <p:cNvSpPr txBox="1"/>
          <p:nvPr/>
        </p:nvSpPr>
        <p:spPr>
          <a:xfrm>
            <a:off x="8115300" y="3492830"/>
            <a:ext cx="18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 = 0.9, Depth =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6D58D-B498-42F9-886B-8550D7E2D05E}"/>
              </a:ext>
            </a:extLst>
          </p:cNvPr>
          <p:cNvSpPr txBox="1"/>
          <p:nvPr/>
        </p:nvSpPr>
        <p:spPr>
          <a:xfrm>
            <a:off x="4789228" y="6067684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 = 1, Depth = 3</a:t>
            </a:r>
          </a:p>
        </p:txBody>
      </p:sp>
    </p:spTree>
    <p:extLst>
      <p:ext uri="{BB962C8B-B14F-4D97-AF65-F5344CB8AC3E}">
        <p14:creationId xmlns:p14="http://schemas.microsoft.com/office/powerpoint/2010/main" val="12848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E5E3-10B8-4197-9164-79C021A0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Lag and migration rate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02ED-EFC2-4BAE-9B9E-0F1268C6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61" y="1392488"/>
            <a:ext cx="4785155" cy="469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/>
              <a:t>Actual migration at the same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8D24D-EF10-485D-8075-DCF4553E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6" y="1994208"/>
            <a:ext cx="5477639" cy="384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EC88C-4DA3-488B-BF1B-23A195F24719}"/>
              </a:ext>
            </a:extLst>
          </p:cNvPr>
          <p:cNvSpPr txBox="1"/>
          <p:nvPr/>
        </p:nvSpPr>
        <p:spPr>
          <a:xfrm>
            <a:off x="2774934" y="5974690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87338-3B35-4930-BB9D-106BCA4B11AC}"/>
              </a:ext>
            </a:extLst>
          </p:cNvPr>
          <p:cNvSpPr txBox="1"/>
          <p:nvPr/>
        </p:nvSpPr>
        <p:spPr>
          <a:xfrm>
            <a:off x="8309731" y="5992297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D3733-0937-4759-897D-9EC48CCAFA3E}"/>
              </a:ext>
            </a:extLst>
          </p:cNvPr>
          <p:cNvSpPr txBox="1"/>
          <p:nvPr/>
        </p:nvSpPr>
        <p:spPr>
          <a:xfrm rot="16200000">
            <a:off x="-171086" y="357639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35FD9-2F14-4B30-B836-8F4F2735BC56}"/>
              </a:ext>
            </a:extLst>
          </p:cNvPr>
          <p:cNvSpPr txBox="1"/>
          <p:nvPr/>
        </p:nvSpPr>
        <p:spPr>
          <a:xfrm rot="5400000">
            <a:off x="10938639" y="3576395"/>
            <a:ext cx="15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Migration Rate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95DE5-50F6-4247-9910-48713ABC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74" y="1884948"/>
            <a:ext cx="5657850" cy="402906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D7B7F4B-340D-441E-AA29-7FE1C1FF8DF2}"/>
              </a:ext>
            </a:extLst>
          </p:cNvPr>
          <p:cNvSpPr txBox="1">
            <a:spLocks/>
          </p:cNvSpPr>
          <p:nvPr/>
        </p:nvSpPr>
        <p:spPr>
          <a:xfrm>
            <a:off x="6182868" y="1344631"/>
            <a:ext cx="5168262" cy="835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/>
              <a:t>Actual migration rate measured </a:t>
            </a:r>
          </a:p>
          <a:p>
            <a:pPr marL="0" indent="0" algn="ctr">
              <a:buNone/>
            </a:pPr>
            <a:r>
              <a:rPr lang="en-US" sz="2400"/>
              <a:t>5 m downstream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8BA16-7489-42B1-99EE-1EB266457772}"/>
              </a:ext>
            </a:extLst>
          </p:cNvPr>
          <p:cNvSpPr txBox="1"/>
          <p:nvPr/>
        </p:nvSpPr>
        <p:spPr>
          <a:xfrm flipH="1">
            <a:off x="1104291" y="2281328"/>
            <a:ext cx="220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Migration Rate</a:t>
            </a: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Curvature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F00C0-115B-410A-9558-A50B6387E93E}"/>
              </a:ext>
            </a:extLst>
          </p:cNvPr>
          <p:cNvSpPr txBox="1"/>
          <p:nvPr/>
        </p:nvSpPr>
        <p:spPr>
          <a:xfrm flipH="1">
            <a:off x="6566824" y="2245889"/>
            <a:ext cx="220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Migration Rate</a:t>
            </a: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Curvature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0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691E-617D-4448-87E6-E1F50D50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9" y="122088"/>
            <a:ext cx="11604872" cy="723301"/>
          </a:xfrm>
        </p:spPr>
        <p:txBody>
          <a:bodyPr/>
          <a:lstStyle/>
          <a:p>
            <a:r>
              <a:rPr lang="en-US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0D18-71B1-43AE-A027-BA0B32606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r>
              <a:rPr lang="en-US"/>
              <a:t>Local channel gradient, parallel to flow assumed to be constant</a:t>
            </a:r>
          </a:p>
          <a:p>
            <a:endParaRPr lang="en-US"/>
          </a:p>
          <a:p>
            <a:r>
              <a:rPr lang="en-US"/>
              <a:t>Bank erosion is assumed proportional to shear stress, which is proportional to velocity/ slope. But as meanders increase, local slope will decrease and so will migration rate</a:t>
            </a:r>
          </a:p>
          <a:p>
            <a:endParaRPr lang="en-US"/>
          </a:p>
          <a:p>
            <a:r>
              <a:rPr lang="en-US"/>
              <a:t>Channel width is constant, independent of gradient</a:t>
            </a:r>
          </a:p>
        </p:txBody>
      </p:sp>
    </p:spTree>
    <p:extLst>
      <p:ext uri="{BB962C8B-B14F-4D97-AF65-F5344CB8AC3E}">
        <p14:creationId xmlns:p14="http://schemas.microsoft.com/office/powerpoint/2010/main" val="3501036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42C8-304F-42F3-93C6-A2E1D00F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074F-4690-4CD4-9A1B-F90A4A51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255"/>
            <a:ext cx="10515600" cy="486770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Centerline can intersect itself.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Artifacts related to anchoring the downstream end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F872C7-6E16-4967-AD4B-94A3C325367D}"/>
              </a:ext>
            </a:extLst>
          </p:cNvPr>
          <p:cNvGrpSpPr/>
          <p:nvPr/>
        </p:nvGrpSpPr>
        <p:grpSpPr>
          <a:xfrm>
            <a:off x="838200" y="2367193"/>
            <a:ext cx="10515600" cy="4273833"/>
            <a:chOff x="1866309" y="2982561"/>
            <a:chExt cx="8742809" cy="35533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184F36-DD02-4548-A290-5A5CFB65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6309" y="2982561"/>
              <a:ext cx="8459381" cy="35533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E4D71F-974B-4263-B8C8-64979A31A918}"/>
                </a:ext>
              </a:extLst>
            </p:cNvPr>
            <p:cNvSpPr/>
            <p:nvPr/>
          </p:nvSpPr>
          <p:spPr>
            <a:xfrm>
              <a:off x="9341427" y="3917373"/>
              <a:ext cx="1267691" cy="1475509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3C0532-4BB8-486D-8972-F19C1BDEAA1C}"/>
                </a:ext>
              </a:extLst>
            </p:cNvPr>
            <p:cNvSpPr/>
            <p:nvPr/>
          </p:nvSpPr>
          <p:spPr>
            <a:xfrm>
              <a:off x="6296891" y="4021282"/>
              <a:ext cx="976745" cy="1153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D4EEC5-92DB-47D4-BA22-88F4A5984C8B}"/>
              </a:ext>
            </a:extLst>
          </p:cNvPr>
          <p:cNvSpPr/>
          <p:nvPr/>
        </p:nvSpPr>
        <p:spPr>
          <a:xfrm>
            <a:off x="8106813" y="3685275"/>
            <a:ext cx="1174801" cy="1387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C5DF-71E7-46F0-A670-0B714046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042589-C99F-4F19-B83B-DA144C82F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25459"/>
              </p:ext>
            </p:extLst>
          </p:nvPr>
        </p:nvGraphicFramePr>
        <p:xfrm>
          <a:off x="6868391" y="72736"/>
          <a:ext cx="4966853" cy="6670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ket 4">
            <a:extLst>
              <a:ext uri="{FF2B5EF4-FFF2-40B4-BE49-F238E27FC236}">
                <a16:creationId xmlns:a16="http://schemas.microsoft.com/office/drawing/2014/main" id="{C31FA8AF-570D-4B05-BD85-079F89456055}"/>
              </a:ext>
            </a:extLst>
          </p:cNvPr>
          <p:cNvSpPr/>
          <p:nvPr/>
        </p:nvSpPr>
        <p:spPr>
          <a:xfrm>
            <a:off x="6265718" y="2337955"/>
            <a:ext cx="609602" cy="4187536"/>
          </a:xfrm>
          <a:prstGeom prst="leftBracket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C2D32A-7CBC-47E9-B32A-C4421C39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72" y="1232549"/>
            <a:ext cx="54926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More realistic results by accounting for flow bypass and the formation of oxbow lakes.</a:t>
            </a:r>
          </a:p>
          <a:p>
            <a:pPr marL="514350" indent="-51435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Allow for downstream end to move.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683C3-5456-47E9-9F04-F2CECD05C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17" t="7487" r="4795" b="11569"/>
          <a:stretch/>
        </p:blipFill>
        <p:spPr>
          <a:xfrm>
            <a:off x="1810327" y="2402607"/>
            <a:ext cx="2678545" cy="17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C628-B52D-4D70-93FE-11F2A741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DB3B16-E077-4385-BF18-FFBF875EBA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0" y="1825625"/>
            <a:ext cx="100702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6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5659-9D4D-4D6B-84BE-8464DFE4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context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2EC3C-AC66-4563-9B91-70685791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749"/>
            <a:ext cx="12192000" cy="4130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B556D6-C175-4007-B516-AAB4137920A8}"/>
              </a:ext>
            </a:extLst>
          </p:cNvPr>
          <p:cNvSpPr txBox="1"/>
          <p:nvPr/>
        </p:nvSpPr>
        <p:spPr>
          <a:xfrm>
            <a:off x="10839479" y="56432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CD977-0429-43A3-B901-7C54F71A91BB}"/>
              </a:ext>
            </a:extLst>
          </p:cNvPr>
          <p:cNvSpPr txBox="1"/>
          <p:nvPr/>
        </p:nvSpPr>
        <p:spPr>
          <a:xfrm>
            <a:off x="5695966" y="5643279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B67DF-CAA1-4749-97A6-CA0AF961BD3B}"/>
              </a:ext>
            </a:extLst>
          </p:cNvPr>
          <p:cNvSpPr txBox="1"/>
          <p:nvPr/>
        </p:nvSpPr>
        <p:spPr>
          <a:xfrm>
            <a:off x="486218" y="56432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8E7B3-59DE-4D97-820A-BDE81D6D449B}"/>
              </a:ext>
            </a:extLst>
          </p:cNvPr>
          <p:cNvSpPr txBox="1"/>
          <p:nvPr/>
        </p:nvSpPr>
        <p:spPr>
          <a:xfrm>
            <a:off x="10680140" y="648866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(Google, 2018) </a:t>
            </a:r>
          </a:p>
        </p:txBody>
      </p:sp>
    </p:spTree>
    <p:extLst>
      <p:ext uri="{BB962C8B-B14F-4D97-AF65-F5344CB8AC3E}">
        <p14:creationId xmlns:p14="http://schemas.microsoft.com/office/powerpoint/2010/main" val="32241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31C2-EAA9-46B4-B8CC-D1DD45EF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predictive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4799-D3F0-4D5A-9E2B-620E29D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25625"/>
            <a:ext cx="1140921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Why geometrical approach is good</a:t>
            </a:r>
          </a:p>
          <a:p>
            <a:pPr marL="0" indent="0">
              <a:buNone/>
            </a:pPr>
            <a:r>
              <a:rPr lang="en-US" dirty="0"/>
              <a:t>It is fast so we can run large number of models for uncertainty quantification.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Possible applications</a:t>
            </a:r>
          </a:p>
          <a:p>
            <a:pPr marL="0" indent="0">
              <a:buNone/>
            </a:pPr>
            <a:r>
              <a:rPr lang="en-US" i="1" dirty="0"/>
              <a:t>Academic: </a:t>
            </a:r>
            <a:r>
              <a:rPr lang="en-US" dirty="0"/>
              <a:t>studying oxbow lake formation and quantifying controlling parameters </a:t>
            </a:r>
          </a:p>
          <a:p>
            <a:pPr marL="0" indent="0">
              <a:buNone/>
            </a:pPr>
            <a:r>
              <a:rPr lang="en-US" i="1" dirty="0"/>
              <a:t>Practical: </a:t>
            </a:r>
            <a:r>
              <a:rPr lang="en-US" dirty="0"/>
              <a:t>quantification of uncertainty in sand/shale ratio or reservoir connectivity while taking into account oxbow lakes.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439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D761-4FA7-4AE7-950D-A61FB8B5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 and 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153D-90DE-43C6-9672-88CA30D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825625"/>
            <a:ext cx="7564581" cy="4351338"/>
          </a:xfrm>
        </p:spPr>
        <p:txBody>
          <a:bodyPr>
            <a:normAutofit/>
          </a:bodyPr>
          <a:lstStyle/>
          <a:p>
            <a:r>
              <a:rPr lang="en-US"/>
              <a:t>Migration rate follows the local curvature with a constant phase lag.</a:t>
            </a:r>
          </a:p>
          <a:p>
            <a:r>
              <a:rPr lang="en-US"/>
              <a:t>Geometrical numerical simulation of river evolution can reproduce this observed behavior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 a lot of ways, scientist are just revisiting some old ideas and quantifying them using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D67C-957C-4A3A-9210-8F0F1CBCF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1"/>
          <a:stretch/>
        </p:blipFill>
        <p:spPr>
          <a:xfrm>
            <a:off x="9144001" y="0"/>
            <a:ext cx="2990004" cy="6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AA168-AFA5-41A0-A75A-EBC52326130B}"/>
              </a:ext>
            </a:extLst>
          </p:cNvPr>
          <p:cNvSpPr txBox="1"/>
          <p:nvPr/>
        </p:nvSpPr>
        <p:spPr>
          <a:xfrm>
            <a:off x="10738397" y="6456360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(Davis, 1903) </a:t>
            </a:r>
          </a:p>
        </p:txBody>
      </p:sp>
    </p:spTree>
    <p:extLst>
      <p:ext uri="{BB962C8B-B14F-4D97-AF65-F5344CB8AC3E}">
        <p14:creationId xmlns:p14="http://schemas.microsoft.com/office/powerpoint/2010/main" val="155264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121B-4D2E-48BA-9642-96643699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668D-9FC3-4027-A8C3-6F977B48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Davis, W. M., 1903, The development of river meanders: Geological Magazine, v. 10, no. 5, p. 145-148.</a:t>
            </a:r>
          </a:p>
          <a:p>
            <a:r>
              <a:rPr lang="en-US"/>
              <a:t>Howard, A. D., and Knutson, T. R., 1984, Sufficient conditions for river meandering: A simulation approach, Water resources research, v. 20, no. 22, p. 1659-1667.</a:t>
            </a:r>
          </a:p>
          <a:p>
            <a:r>
              <a:rPr lang="en-US"/>
              <a:t>Parker, G., Shimizu, Y., Wilkerson, G. V., Eke, E. C., Abad, J. D., Lauer, J. W., Paola, C., Dietrich, W. E., and </a:t>
            </a:r>
            <a:r>
              <a:rPr lang="en-US" err="1"/>
              <a:t>Voller</a:t>
            </a:r>
            <a:r>
              <a:rPr lang="en-US"/>
              <a:t>, V. R., 2011, A new framework for modeling the migration of meandering rivers: Earth surface processes and landforms, v. 36, p. 70-86.</a:t>
            </a:r>
          </a:p>
          <a:p>
            <a:r>
              <a:rPr lang="en-US" err="1"/>
              <a:t>Savitzky</a:t>
            </a:r>
            <a:r>
              <a:rPr lang="en-US"/>
              <a:t>, A., and </a:t>
            </a:r>
            <a:r>
              <a:rPr lang="en-US" err="1"/>
              <a:t>Golay</a:t>
            </a:r>
            <a:r>
              <a:rPr lang="en-US"/>
              <a:t>, M. J. E., 1964, Smoothing and differentiation of data by simplified least squares procedures: Analytical chemistry, v. 36, no. 8, p. 1627-1639.</a:t>
            </a:r>
          </a:p>
          <a:p>
            <a:r>
              <a:rPr lang="en-US"/>
              <a:t>Sylvester, Z., </a:t>
            </a:r>
            <a:r>
              <a:rPr lang="en-US" err="1"/>
              <a:t>Covault</a:t>
            </a:r>
            <a:r>
              <a:rPr lang="en-US"/>
              <a:t>, J., and Durkin, P., 2018, High curvatures drive river meandering, in press.</a:t>
            </a:r>
          </a:p>
        </p:txBody>
      </p:sp>
    </p:spTree>
    <p:extLst>
      <p:ext uri="{BB962C8B-B14F-4D97-AF65-F5344CB8AC3E}">
        <p14:creationId xmlns:p14="http://schemas.microsoft.com/office/powerpoint/2010/main" val="143909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D979-1411-4FBC-9B75-0BFCF2B2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" y="122088"/>
            <a:ext cx="12006532" cy="723301"/>
          </a:xfrm>
        </p:spPr>
        <p:txBody>
          <a:bodyPr/>
          <a:lstStyle/>
          <a:p>
            <a:r>
              <a:rPr lang="en-US"/>
              <a:t>Different channel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6E3295-F5C1-4C2B-AEAC-656B3FFD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21"/>
          <a:stretch/>
        </p:blipFill>
        <p:spPr>
          <a:xfrm>
            <a:off x="0" y="2272937"/>
            <a:ext cx="12192000" cy="4585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8E4E5-5306-48A3-8075-BFD60C9C928C}"/>
              </a:ext>
            </a:extLst>
          </p:cNvPr>
          <p:cNvSpPr txBox="1"/>
          <p:nvPr/>
        </p:nvSpPr>
        <p:spPr>
          <a:xfrm>
            <a:off x="0" y="1626606"/>
            <a:ext cx="2455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Time: 0 h</a:t>
            </a:r>
          </a:p>
          <a:p>
            <a:r>
              <a:rPr lang="en-US"/>
              <a:t>Straight channel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886DB-1E94-4F5E-B181-3A03E6C053E1}"/>
              </a:ext>
            </a:extLst>
          </p:cNvPr>
          <p:cNvSpPr txBox="1"/>
          <p:nvPr/>
        </p:nvSpPr>
        <p:spPr>
          <a:xfrm>
            <a:off x="8181703" y="1620452"/>
            <a:ext cx="245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Time: 43 h</a:t>
            </a:r>
          </a:p>
          <a:p>
            <a:r>
              <a:rPr lang="en-US"/>
              <a:t>Braided channel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B5096-D303-4D8C-8F70-5CA5E1F7A7F6}"/>
              </a:ext>
            </a:extLst>
          </p:cNvPr>
          <p:cNvSpPr txBox="1"/>
          <p:nvPr/>
        </p:nvSpPr>
        <p:spPr>
          <a:xfrm>
            <a:off x="4171406" y="1644120"/>
            <a:ext cx="287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Time: 22 h</a:t>
            </a:r>
          </a:p>
          <a:p>
            <a:r>
              <a:rPr lang="en-US"/>
              <a:t>Meandering channel 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7C8AC-7CD3-46C3-A470-6306480E8E98}"/>
              </a:ext>
            </a:extLst>
          </p:cNvPr>
          <p:cNvSpPr txBox="1"/>
          <p:nvPr/>
        </p:nvSpPr>
        <p:spPr>
          <a:xfrm>
            <a:off x="10119766" y="0"/>
            <a:ext cx="20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(Parker et al., 2011) </a:t>
            </a:r>
          </a:p>
        </p:txBody>
      </p:sp>
    </p:spTree>
    <p:extLst>
      <p:ext uri="{BB962C8B-B14F-4D97-AF65-F5344CB8AC3E}">
        <p14:creationId xmlns:p14="http://schemas.microsoft.com/office/powerpoint/2010/main" val="113772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6749-4133-49FD-A435-07E55793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study river geomorphology and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7E17-4B5D-46E6-918F-B5491CB5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 to the river and measure geomorphology with time</a:t>
            </a:r>
          </a:p>
          <a:p>
            <a:r>
              <a:rPr lang="en-US"/>
              <a:t>Study outcrops of river deposits</a:t>
            </a:r>
          </a:p>
          <a:p>
            <a:r>
              <a:rPr lang="en-US"/>
              <a:t>Flume experiments</a:t>
            </a:r>
          </a:p>
          <a:p>
            <a:r>
              <a:rPr lang="en-US"/>
              <a:t>Study time-lapse satellite images</a:t>
            </a:r>
          </a:p>
          <a:p>
            <a:r>
              <a:rPr lang="en-US"/>
              <a:t>Numerically simulate river evolution</a:t>
            </a:r>
          </a:p>
          <a:p>
            <a:pPr lvl="1">
              <a:lnSpc>
                <a:spcPct val="114000"/>
              </a:lnSpc>
            </a:pPr>
            <a:r>
              <a:rPr lang="en-US"/>
              <a:t>Analytical:  1D curves or sediment balance calculations</a:t>
            </a:r>
          </a:p>
          <a:p>
            <a:pPr lvl="1">
              <a:lnSpc>
                <a:spcPct val="114000"/>
              </a:lnSpc>
            </a:pPr>
            <a:r>
              <a:rPr lang="en-US"/>
              <a:t>Numerical: Flow modeling with fluid-solid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7025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4E52-6703-4E00-AD5D-8D5D41B4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model a meandering 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6900-12E3-4831-8F1E-10717E4AA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44" y="1286359"/>
            <a:ext cx="10842356" cy="489060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100" b="1"/>
              <a:t>What are factors effecting river migration</a:t>
            </a:r>
          </a:p>
          <a:p>
            <a:r>
              <a:rPr lang="en-US" sz="5100"/>
              <a:t>Flow dynamics aspects (e.g., flow velocity; regime)</a:t>
            </a:r>
          </a:p>
          <a:p>
            <a:r>
              <a:rPr lang="en-US" sz="5100"/>
              <a:t>Slump blocks armoring</a:t>
            </a:r>
          </a:p>
          <a:p>
            <a:r>
              <a:rPr lang="en-US" sz="5100"/>
              <a:t>Vegetation armoring</a:t>
            </a:r>
          </a:p>
          <a:p>
            <a:r>
              <a:rPr lang="en-US" sz="5100"/>
              <a:t>Sediment load, distribution of particle size</a:t>
            </a:r>
          </a:p>
          <a:p>
            <a:r>
              <a:rPr lang="en-US" sz="5100"/>
              <a:t>Animal activity</a:t>
            </a:r>
          </a:p>
          <a:p>
            <a:r>
              <a:rPr lang="en-US" sz="5100"/>
              <a:t>Cohesion, etc.</a:t>
            </a:r>
          </a:p>
          <a:p>
            <a:endParaRPr lang="en-US" sz="5100"/>
          </a:p>
          <a:p>
            <a:pPr marL="0" indent="0">
              <a:buNone/>
            </a:pPr>
            <a:r>
              <a:rPr lang="en-US" sz="5100" b="1"/>
              <a:t>Need coupling of large number of physical phenomena:</a:t>
            </a:r>
          </a:p>
          <a:p>
            <a:pPr>
              <a:buFontTx/>
              <a:buChar char="-"/>
            </a:pPr>
            <a:r>
              <a:rPr lang="en-US" sz="5100"/>
              <a:t>We don’t have equations describing all the processes</a:t>
            </a:r>
          </a:p>
          <a:p>
            <a:pPr>
              <a:buFontTx/>
              <a:buChar char="-"/>
            </a:pPr>
            <a:r>
              <a:rPr lang="en-US" sz="5100"/>
              <a:t>Numerical issues related to coupling and solving at different scales</a:t>
            </a:r>
          </a:p>
          <a:p>
            <a:pPr>
              <a:buFontTx/>
              <a:buChar char="-"/>
            </a:pPr>
            <a:r>
              <a:rPr lang="en-US" sz="5100"/>
              <a:t>Efficiency issue when running multiple models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8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537A-5A8F-4F02-84AC-D1E9DC74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model a meandering river?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D9C86-4F65-41E7-85A8-C7A35613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Simplify:</a:t>
            </a:r>
          </a:p>
          <a:p>
            <a:pPr marL="0" indent="0">
              <a:buNone/>
            </a:pPr>
            <a:r>
              <a:rPr lang="en-US"/>
              <a:t>Model rivers geometrically as curves.</a:t>
            </a:r>
          </a:p>
          <a:p>
            <a:pPr marL="0" indent="0">
              <a:buNone/>
            </a:pPr>
            <a:r>
              <a:rPr lang="en-US"/>
              <a:t>Incorporate observations as rules that rely on “physical” parameters. </a:t>
            </a:r>
          </a:p>
        </p:txBody>
      </p:sp>
    </p:spTree>
    <p:extLst>
      <p:ext uri="{BB962C8B-B14F-4D97-AF65-F5344CB8AC3E}">
        <p14:creationId xmlns:p14="http://schemas.microsoft.com/office/powerpoint/2010/main" val="1230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F6D8-B3CF-4D29-A9FB-53C850ED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Observation 1: Migration rate follows the local curvature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CD0BEC-78D2-4323-BB61-2046BCD810C9}"/>
                  </a:ext>
                </a:extLst>
              </p:cNvPr>
              <p:cNvSpPr txBox="1"/>
              <p:nvPr/>
            </p:nvSpPr>
            <p:spPr>
              <a:xfrm>
                <a:off x="9261388" y="1504099"/>
                <a:ext cx="2269083" cy="962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CD0BEC-78D2-4323-BB61-2046BCD81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88" y="1504099"/>
                <a:ext cx="2269083" cy="962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7588919-19EC-4CDB-A1A3-151E6890EAE1}"/>
              </a:ext>
            </a:extLst>
          </p:cNvPr>
          <p:cNvGrpSpPr/>
          <p:nvPr/>
        </p:nvGrpSpPr>
        <p:grpSpPr>
          <a:xfrm>
            <a:off x="6921309" y="1639743"/>
            <a:ext cx="4487909" cy="4553792"/>
            <a:chOff x="1123182" y="1587789"/>
            <a:chExt cx="4487909" cy="455379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CCEDB0-DA85-47B4-A3F7-31029A8E1CAA}"/>
                </a:ext>
              </a:extLst>
            </p:cNvPr>
            <p:cNvCxnSpPr/>
            <p:nvPr/>
          </p:nvCxnSpPr>
          <p:spPr>
            <a:xfrm flipV="1">
              <a:off x="2015837" y="1587789"/>
              <a:ext cx="0" cy="15170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A2799E-23EC-43A8-82FF-8E3889C284CB}"/>
                </a:ext>
              </a:extLst>
            </p:cNvPr>
            <p:cNvCxnSpPr>
              <a:cxnSpLocks/>
            </p:cNvCxnSpPr>
            <p:nvPr/>
          </p:nvCxnSpPr>
          <p:spPr>
            <a:xfrm>
              <a:off x="4443847" y="4539362"/>
              <a:ext cx="0" cy="1602219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7F71A6-1C83-4D27-A914-B5D287E25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5273" y="2209619"/>
              <a:ext cx="512618" cy="99954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6F494B-F737-4FDE-80AC-EE4F7EDCE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368"/>
            <a:stretch/>
          </p:blipFill>
          <p:spPr>
            <a:xfrm>
              <a:off x="1123182" y="3073150"/>
              <a:ext cx="4487909" cy="1517073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27B54-CE85-4E31-98E0-369F991FAA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9273" y="2246107"/>
              <a:ext cx="509156" cy="96306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E80A90-4196-47AF-B5F9-1D792385E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2351" y="4466828"/>
              <a:ext cx="318656" cy="1011487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51F6A6-B2B1-422A-9105-83F3EE144F09}"/>
                </a:ext>
              </a:extLst>
            </p:cNvPr>
            <p:cNvCxnSpPr>
              <a:cxnSpLocks/>
            </p:cNvCxnSpPr>
            <p:nvPr/>
          </p:nvCxnSpPr>
          <p:spPr>
            <a:xfrm>
              <a:off x="4833283" y="4446828"/>
              <a:ext cx="467993" cy="10626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2C9419-CEA2-480F-9C9E-2E5050BCF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2165" y="2951018"/>
              <a:ext cx="404717" cy="47798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13942-F6D7-4EB6-BCF8-AB910AF00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511" y="4262847"/>
              <a:ext cx="464330" cy="59731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BE775A-13F5-4623-AEB2-C661BCFE4726}"/>
                </a:ext>
              </a:extLst>
            </p:cNvPr>
            <p:cNvSpPr/>
            <p:nvPr/>
          </p:nvSpPr>
          <p:spPr>
            <a:xfrm>
              <a:off x="3005396" y="3644690"/>
              <a:ext cx="404717" cy="4180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AE1091-66A9-42F4-B88D-B4A014B8FD5C}"/>
              </a:ext>
            </a:extLst>
          </p:cNvPr>
          <p:cNvSpPr txBox="1"/>
          <p:nvPr/>
        </p:nvSpPr>
        <p:spPr>
          <a:xfrm>
            <a:off x="6710913" y="1173798"/>
            <a:ext cx="242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Positive curvature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8E8446-72F5-4F59-8B3A-E1C0D42448DE}"/>
              </a:ext>
            </a:extLst>
          </p:cNvPr>
          <p:cNvSpPr txBox="1"/>
          <p:nvPr/>
        </p:nvSpPr>
        <p:spPr>
          <a:xfrm>
            <a:off x="9005881" y="6136249"/>
            <a:ext cx="2556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Negative curvature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182179-F2AB-45DA-BDE3-24070CE5D070}"/>
              </a:ext>
            </a:extLst>
          </p:cNvPr>
          <p:cNvSpPr txBox="1"/>
          <p:nvPr/>
        </p:nvSpPr>
        <p:spPr>
          <a:xfrm>
            <a:off x="8946192" y="2954679"/>
            <a:ext cx="13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zero </a:t>
            </a:r>
          </a:p>
          <a:p>
            <a:pPr algn="ctr"/>
            <a:r>
              <a:rPr lang="en-US" sz="2400"/>
              <a:t>curvature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BF4A7A1-4E0A-4707-A54D-A78795E05721}"/>
              </a:ext>
            </a:extLst>
          </p:cNvPr>
          <p:cNvCxnSpPr>
            <a:cxnSpLocks/>
          </p:cNvCxnSpPr>
          <p:nvPr/>
        </p:nvCxnSpPr>
        <p:spPr>
          <a:xfrm>
            <a:off x="7375073" y="4797436"/>
            <a:ext cx="548640" cy="548640"/>
          </a:xfrm>
          <a:prstGeom prst="bentConnector3">
            <a:avLst>
              <a:gd name="adj1" fmla="val 75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C50D25-D802-4F16-B5F6-40E01347EFDA}"/>
              </a:ext>
            </a:extLst>
          </p:cNvPr>
          <p:cNvSpPr txBox="1"/>
          <p:nvPr/>
        </p:nvSpPr>
        <p:spPr>
          <a:xfrm>
            <a:off x="7223400" y="4402892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321448-ADBF-4F63-B3C4-75C99956EFBC}"/>
              </a:ext>
            </a:extLst>
          </p:cNvPr>
          <p:cNvSpPr txBox="1"/>
          <p:nvPr/>
        </p:nvSpPr>
        <p:spPr>
          <a:xfrm>
            <a:off x="7840585" y="508682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308D4F-67BA-4D5D-99EE-E6D38BB30165}"/>
              </a:ext>
            </a:extLst>
          </p:cNvPr>
          <p:cNvSpPr txBox="1"/>
          <p:nvPr/>
        </p:nvSpPr>
        <p:spPr>
          <a:xfrm>
            <a:off x="0" y="6413248"/>
            <a:ext cx="295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(Leopold and Wolman, 1960) 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8115C78A-FC40-4CE7-8C87-ED13164A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79" y="1517711"/>
            <a:ext cx="5990199" cy="46758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Higher curvature corresponds to higher migration rates.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This assumes that the geomorphology of the river is determined primarily by flow dynamics rather than debris load and other factors.</a:t>
            </a:r>
          </a:p>
        </p:txBody>
      </p:sp>
    </p:spTree>
    <p:extLst>
      <p:ext uri="{BB962C8B-B14F-4D97-AF65-F5344CB8AC3E}">
        <p14:creationId xmlns:p14="http://schemas.microsoft.com/office/powerpoint/2010/main" val="250196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C775-A63E-4ED3-986C-1CAC0573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" y="182470"/>
            <a:ext cx="12006532" cy="723301"/>
          </a:xfrm>
        </p:spPr>
        <p:txBody>
          <a:bodyPr>
            <a:normAutofit fontScale="90000"/>
          </a:bodyPr>
          <a:lstStyle/>
          <a:p>
            <a:r>
              <a:rPr lang="en-US"/>
              <a:t>Observation 2: Meandering rivers migrate fastest and slightly downstream of locations of high curvature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53931-3A86-40F4-BC77-7CFE0974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" y="1133059"/>
            <a:ext cx="5472121" cy="532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927F7-29E4-40B5-9AD3-5D190E4E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78" y="1585289"/>
            <a:ext cx="6513399" cy="47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5941F-4B4A-42E6-A0B7-388781F2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36" y="158416"/>
            <a:ext cx="6084559" cy="641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3D968-8DC9-400F-9372-B66FEC50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" y="122088"/>
            <a:ext cx="6610906" cy="1582021"/>
          </a:xfrm>
        </p:spPr>
        <p:txBody>
          <a:bodyPr/>
          <a:lstStyle/>
          <a:p>
            <a:r>
              <a:rPr lang="en-US"/>
              <a:t>Nominal vs actual</a:t>
            </a:r>
            <a:br>
              <a:rPr lang="en-US"/>
            </a:br>
            <a:r>
              <a:rPr lang="en-US"/>
              <a:t>Migration rates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4C8B77-ACD7-4728-870C-D19D1300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79" y="1870363"/>
            <a:ext cx="5401757" cy="4323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Nominal migration </a:t>
            </a:r>
          </a:p>
          <a:p>
            <a:pPr marL="0" indent="0">
              <a:buNone/>
            </a:pPr>
            <a:r>
              <a:rPr lang="en-US"/>
              <a:t>Only takes into account the </a:t>
            </a:r>
            <a:r>
              <a:rPr lang="en-US">
                <a:solidFill>
                  <a:srgbClr val="FF0000"/>
                </a:solidFill>
              </a:rPr>
              <a:t>local curvature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Actual migration </a:t>
            </a:r>
          </a:p>
          <a:p>
            <a:pPr marL="0" indent="0">
              <a:buNone/>
            </a:pPr>
            <a:r>
              <a:rPr lang="en-US"/>
              <a:t>takes into account </a:t>
            </a:r>
            <a:r>
              <a:rPr lang="en-US">
                <a:solidFill>
                  <a:srgbClr val="FF0000"/>
                </a:solidFill>
              </a:rPr>
              <a:t>local curvature </a:t>
            </a:r>
            <a:r>
              <a:rPr lang="en-US"/>
              <a:t>and </a:t>
            </a:r>
            <a:r>
              <a:rPr lang="en-US">
                <a:solidFill>
                  <a:srgbClr val="FF0000"/>
                </a:solidFill>
              </a:rPr>
              <a:t>upstream curvature</a:t>
            </a:r>
          </a:p>
        </p:txBody>
      </p:sp>
    </p:spTree>
    <p:extLst>
      <p:ext uri="{BB962C8B-B14F-4D97-AF65-F5344CB8AC3E}">
        <p14:creationId xmlns:p14="http://schemas.microsoft.com/office/powerpoint/2010/main" val="260416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1158</Words>
  <Application>Microsoft Office PowerPoint</Application>
  <PresentationFormat>Widescreen</PresentationFormat>
  <Paragraphs>180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Historical context </vt:lpstr>
      <vt:lpstr>Different channel patterns</vt:lpstr>
      <vt:lpstr>How to study river geomorphology and evolution</vt:lpstr>
      <vt:lpstr>How to model a meandering rives</vt:lpstr>
      <vt:lpstr>How to model a meandering river?</vt:lpstr>
      <vt:lpstr>Observation 1: Migration rate follows the local curvature</vt:lpstr>
      <vt:lpstr>Observation 2: Meandering rivers migrate fastest and slightly downstream of locations of high curvature</vt:lpstr>
      <vt:lpstr>Nominal vs actual Migration rates</vt:lpstr>
      <vt:lpstr>Model formulation</vt:lpstr>
      <vt:lpstr>Practicalities</vt:lpstr>
      <vt:lpstr>Long term simulation results</vt:lpstr>
      <vt:lpstr>Long term simulation results</vt:lpstr>
      <vt:lpstr>Case study (parameters and animation)</vt:lpstr>
      <vt:lpstr>Lag and migration rate analysis</vt:lpstr>
      <vt:lpstr>Assumptions</vt:lpstr>
      <vt:lpstr>Issues</vt:lpstr>
      <vt:lpstr>Extensions</vt:lpstr>
      <vt:lpstr>Extension results</vt:lpstr>
      <vt:lpstr>Applications and predictive capabilities</vt:lpstr>
      <vt:lpstr>Conclusions and final remarks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Ali H Al Ibrahim</dc:creator>
  <cp:lastModifiedBy>Tanvi Chheda</cp:lastModifiedBy>
  <cp:revision>2</cp:revision>
  <dcterms:created xsi:type="dcterms:W3CDTF">2018-11-26T23:10:41Z</dcterms:created>
  <dcterms:modified xsi:type="dcterms:W3CDTF">2020-07-16T00:43:21Z</dcterms:modified>
</cp:coreProperties>
</file>